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6" r:id="rId1"/>
  </p:sldMasterIdLst>
  <p:notesMasterIdLst>
    <p:notesMasterId r:id="rId28"/>
  </p:notesMasterIdLst>
  <p:handoutMasterIdLst>
    <p:handoutMasterId r:id="rId29"/>
  </p:handoutMasterIdLst>
  <p:sldIdLst>
    <p:sldId id="299" r:id="rId2"/>
    <p:sldId id="367" r:id="rId3"/>
    <p:sldId id="342" r:id="rId4"/>
    <p:sldId id="349" r:id="rId5"/>
    <p:sldId id="348" r:id="rId6"/>
    <p:sldId id="347" r:id="rId7"/>
    <p:sldId id="360" r:id="rId8"/>
    <p:sldId id="359" r:id="rId9"/>
    <p:sldId id="368" r:id="rId10"/>
    <p:sldId id="369" r:id="rId11"/>
    <p:sldId id="370" r:id="rId12"/>
    <p:sldId id="316" r:id="rId13"/>
    <p:sldId id="362" r:id="rId14"/>
    <p:sldId id="350" r:id="rId15"/>
    <p:sldId id="351" r:id="rId16"/>
    <p:sldId id="371" r:id="rId17"/>
    <p:sldId id="352" r:id="rId18"/>
    <p:sldId id="353" r:id="rId19"/>
    <p:sldId id="372" r:id="rId20"/>
    <p:sldId id="344" r:id="rId21"/>
    <p:sldId id="373" r:id="rId22"/>
    <p:sldId id="358" r:id="rId23"/>
    <p:sldId id="354" r:id="rId24"/>
    <p:sldId id="357" r:id="rId25"/>
    <p:sldId id="374" r:id="rId26"/>
    <p:sldId id="375" r:id="rId27"/>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521415D9-36F7-43E2-AB2F-B90AF26B5E84}">
      <p14:sectionLst xmlns:p14="http://schemas.microsoft.com/office/powerpoint/2010/main">
        <p14:section name="Default Section" id="{005AE46C-A5AB-4213-83E2-F98A504A596D}">
          <p14:sldIdLst>
            <p14:sldId id="299"/>
            <p14:sldId id="367"/>
            <p14:sldId id="342"/>
            <p14:sldId id="349"/>
            <p14:sldId id="348"/>
            <p14:sldId id="347"/>
          </p14:sldIdLst>
        </p14:section>
        <p14:section name="Untitled Section" id="{2BF761BB-5221-4B9E-88C2-4F3B3BA21E13}">
          <p14:sldIdLst>
            <p14:sldId id="360"/>
            <p14:sldId id="359"/>
            <p14:sldId id="368"/>
            <p14:sldId id="369"/>
            <p14:sldId id="370"/>
            <p14:sldId id="316"/>
            <p14:sldId id="362"/>
            <p14:sldId id="350"/>
            <p14:sldId id="351"/>
            <p14:sldId id="371"/>
            <p14:sldId id="352"/>
            <p14:sldId id="353"/>
            <p14:sldId id="372"/>
            <p14:sldId id="344"/>
            <p14:sldId id="373"/>
            <p14:sldId id="358"/>
            <p14:sldId id="354"/>
            <p14:sldId id="357"/>
            <p14:sldId id="374"/>
            <p14:sldId id="3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Jones" initials="CJ" lastIdx="1" clrIdx="0">
    <p:extLst>
      <p:ext uri="{19B8F6BF-5375-455C-9EA6-DF929625EA0E}">
        <p15:presenceInfo xmlns:p15="http://schemas.microsoft.com/office/powerpoint/2012/main" userId="S::cjones@texassecuritybank.com::05277598-357a-46f9-8569-5325e9f166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F1F6"/>
    <a:srgbClr val="A9BD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8" autoAdjust="0"/>
    <p:restoredTop sz="86827" autoAdjust="0"/>
  </p:normalViewPr>
  <p:slideViewPr>
    <p:cSldViewPr>
      <p:cViewPr varScale="1">
        <p:scale>
          <a:sx n="99" d="100"/>
          <a:sy n="99" d="100"/>
        </p:scale>
        <p:origin x="20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232"/>
    </p:cViewPr>
  </p:sorterViewPr>
  <p:notesViewPr>
    <p:cSldViewPr>
      <p:cViewPr varScale="1">
        <p:scale>
          <a:sx n="68" d="100"/>
          <a:sy n="68" d="100"/>
        </p:scale>
        <p:origin x="3258" y="7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5DE82C-7397-F441-9A76-F842EE95FC1C}" type="doc">
      <dgm:prSet loTypeId="urn:microsoft.com/office/officeart/2005/8/layout/bProcess3" loCatId="" qsTypeId="urn:microsoft.com/office/officeart/2005/8/quickstyle/simple1" qsCatId="simple" csTypeId="urn:microsoft.com/office/officeart/2005/8/colors/accent1_2" csCatId="accent1" phldr="1"/>
      <dgm:spPr/>
      <dgm:t>
        <a:bodyPr/>
        <a:lstStyle/>
        <a:p>
          <a:endParaRPr lang="en-US"/>
        </a:p>
      </dgm:t>
    </dgm:pt>
    <dgm:pt modelId="{DEEAD070-A715-6E46-ADCD-3713475ED220}">
      <dgm:prSet phldrT="[Text]"/>
      <dgm:spPr>
        <a:solidFill>
          <a:schemeClr val="tx1"/>
        </a:solidFill>
      </dgm:spPr>
      <dgm:t>
        <a:bodyPr/>
        <a:lstStyle/>
        <a:p>
          <a:r>
            <a:rPr lang="en-US" dirty="0"/>
            <a:t>Borrower gathers all required supporting data</a:t>
          </a:r>
        </a:p>
      </dgm:t>
    </dgm:pt>
    <dgm:pt modelId="{E9D9B0DF-39C6-EB4E-B5FC-75C7C09A3CFA}" type="parTrans" cxnId="{512C3F44-9D4F-F444-A65C-07CAAFF61630}">
      <dgm:prSet/>
      <dgm:spPr/>
      <dgm:t>
        <a:bodyPr/>
        <a:lstStyle/>
        <a:p>
          <a:endParaRPr lang="en-US"/>
        </a:p>
      </dgm:t>
    </dgm:pt>
    <dgm:pt modelId="{7F35C74B-9E6B-5B45-9015-DC9A6A6222AC}" type="sibTrans" cxnId="{512C3F44-9D4F-F444-A65C-07CAAFF61630}">
      <dgm:prSet/>
      <dgm:spPr>
        <a:ln w="34925">
          <a:solidFill>
            <a:schemeClr val="bg2">
              <a:lumMod val="75000"/>
            </a:schemeClr>
          </a:solidFill>
          <a:tailEnd type="triangle"/>
        </a:ln>
      </dgm:spPr>
      <dgm:t>
        <a:bodyPr/>
        <a:lstStyle/>
        <a:p>
          <a:endParaRPr lang="en-US"/>
        </a:p>
      </dgm:t>
    </dgm:pt>
    <dgm:pt modelId="{222348B3-489D-8145-B485-684FE9EEB555}">
      <dgm:prSet phldrT="[Text]"/>
      <dgm:spPr>
        <a:solidFill>
          <a:schemeClr val="accent1">
            <a:lumMod val="75000"/>
          </a:schemeClr>
        </a:solidFill>
      </dgm:spPr>
      <dgm:t>
        <a:bodyPr/>
        <a:lstStyle/>
        <a:p>
          <a:r>
            <a:rPr lang="en-US" dirty="0"/>
            <a:t> Borrower logs in to TSB Portal</a:t>
          </a:r>
        </a:p>
      </dgm:t>
    </dgm:pt>
    <dgm:pt modelId="{500D334E-ECEC-2943-9ED9-48EB0050D0D7}" type="parTrans" cxnId="{52547453-03BC-D54C-A4AE-D99A4D9D3B66}">
      <dgm:prSet/>
      <dgm:spPr/>
      <dgm:t>
        <a:bodyPr/>
        <a:lstStyle/>
        <a:p>
          <a:endParaRPr lang="en-US"/>
        </a:p>
      </dgm:t>
    </dgm:pt>
    <dgm:pt modelId="{2C45423B-7B73-094A-AB3B-EBEC073BFFE3}" type="sibTrans" cxnId="{52547453-03BC-D54C-A4AE-D99A4D9D3B66}">
      <dgm:prSet/>
      <dgm:spPr>
        <a:ln w="34925">
          <a:solidFill>
            <a:schemeClr val="bg2">
              <a:lumMod val="75000"/>
            </a:schemeClr>
          </a:solidFill>
          <a:tailEnd type="triangle"/>
        </a:ln>
      </dgm:spPr>
      <dgm:t>
        <a:bodyPr/>
        <a:lstStyle/>
        <a:p>
          <a:endParaRPr lang="en-US"/>
        </a:p>
      </dgm:t>
    </dgm:pt>
    <dgm:pt modelId="{01321796-6421-924C-9206-730507A384B2}">
      <dgm:prSet phldrT="[Text]"/>
      <dgm:spPr>
        <a:solidFill>
          <a:schemeClr val="accent1">
            <a:lumMod val="75000"/>
          </a:schemeClr>
        </a:solidFill>
      </dgm:spPr>
      <dgm:t>
        <a:bodyPr/>
        <a:lstStyle/>
        <a:p>
          <a:r>
            <a:rPr lang="en-US" dirty="0"/>
            <a:t>Download and complete SBA Forgiveness Application. Save to portal.</a:t>
          </a:r>
        </a:p>
      </dgm:t>
    </dgm:pt>
    <dgm:pt modelId="{1DCFDB73-D1DF-B746-97AA-ED65B50664E8}" type="parTrans" cxnId="{1C9BB138-E12A-E74A-B0BE-9E6F64A43073}">
      <dgm:prSet/>
      <dgm:spPr/>
      <dgm:t>
        <a:bodyPr/>
        <a:lstStyle/>
        <a:p>
          <a:endParaRPr lang="en-US"/>
        </a:p>
      </dgm:t>
    </dgm:pt>
    <dgm:pt modelId="{AB31B534-05F5-A74D-BE87-69A162740FBF}" type="sibTrans" cxnId="{1C9BB138-E12A-E74A-B0BE-9E6F64A43073}">
      <dgm:prSet/>
      <dgm:spPr>
        <a:ln w="34925">
          <a:solidFill>
            <a:schemeClr val="bg2">
              <a:lumMod val="75000"/>
            </a:schemeClr>
          </a:solidFill>
          <a:tailEnd type="triangle"/>
        </a:ln>
      </dgm:spPr>
      <dgm:t>
        <a:bodyPr/>
        <a:lstStyle/>
        <a:p>
          <a:endParaRPr lang="en-US"/>
        </a:p>
      </dgm:t>
    </dgm:pt>
    <dgm:pt modelId="{83D37614-4533-634E-9A5A-868482BCB1E8}">
      <dgm:prSet phldrT="[Text]"/>
      <dgm:spPr>
        <a:solidFill>
          <a:schemeClr val="accent1">
            <a:lumMod val="75000"/>
          </a:schemeClr>
        </a:solidFill>
      </dgm:spPr>
      <dgm:t>
        <a:bodyPr/>
        <a:lstStyle/>
        <a:p>
          <a:r>
            <a:rPr lang="en-US" dirty="0"/>
            <a:t>Upload required documentation for 1)Payroll Costs 2) Non Payroll Costs 3) FTE Calculations </a:t>
          </a:r>
        </a:p>
      </dgm:t>
    </dgm:pt>
    <dgm:pt modelId="{62B448D8-D732-A642-9AD8-1723CE45DACE}" type="parTrans" cxnId="{73AA4F40-912F-554D-8DB9-BBC0AC4B99F6}">
      <dgm:prSet/>
      <dgm:spPr/>
      <dgm:t>
        <a:bodyPr/>
        <a:lstStyle/>
        <a:p>
          <a:endParaRPr lang="en-US"/>
        </a:p>
      </dgm:t>
    </dgm:pt>
    <dgm:pt modelId="{1C48C840-8C04-AB41-8D1F-1A60F8E2A996}" type="sibTrans" cxnId="{73AA4F40-912F-554D-8DB9-BBC0AC4B99F6}">
      <dgm:prSet/>
      <dgm:spPr>
        <a:ln w="34925">
          <a:solidFill>
            <a:schemeClr val="bg2">
              <a:lumMod val="75000"/>
            </a:schemeClr>
          </a:solidFill>
          <a:tailEnd type="triangle"/>
        </a:ln>
      </dgm:spPr>
      <dgm:t>
        <a:bodyPr/>
        <a:lstStyle/>
        <a:p>
          <a:endParaRPr lang="en-US"/>
        </a:p>
      </dgm:t>
    </dgm:pt>
    <dgm:pt modelId="{3B204E75-3BC0-1146-B3D7-D9BC539ED842}">
      <dgm:prSet/>
      <dgm:spPr>
        <a:solidFill>
          <a:schemeClr val="accent1">
            <a:lumMod val="75000"/>
          </a:schemeClr>
        </a:solidFill>
      </dgm:spPr>
      <dgm:t>
        <a:bodyPr/>
        <a:lstStyle/>
        <a:p>
          <a:r>
            <a:rPr lang="en-US" u="none" dirty="0"/>
            <a:t>Bank prepares </a:t>
          </a:r>
          <a:r>
            <a:rPr lang="en-US" dirty="0"/>
            <a:t>forgiveness submission </a:t>
          </a:r>
          <a:r>
            <a:rPr lang="en-US"/>
            <a:t>to SBA</a:t>
          </a:r>
          <a:endParaRPr lang="en-US" dirty="0"/>
        </a:p>
      </dgm:t>
    </dgm:pt>
    <dgm:pt modelId="{2D8A2F8E-40CA-6444-833E-CD2BE5191A71}" type="parTrans" cxnId="{41F8626E-CECC-0841-9B38-15A202C0E252}">
      <dgm:prSet/>
      <dgm:spPr/>
      <dgm:t>
        <a:bodyPr/>
        <a:lstStyle/>
        <a:p>
          <a:endParaRPr lang="en-US"/>
        </a:p>
      </dgm:t>
    </dgm:pt>
    <dgm:pt modelId="{ED751038-EABE-704C-8C8F-5D0B998760BF}" type="sibTrans" cxnId="{41F8626E-CECC-0841-9B38-15A202C0E252}">
      <dgm:prSet/>
      <dgm:spPr>
        <a:ln w="34925">
          <a:solidFill>
            <a:schemeClr val="bg2">
              <a:lumMod val="75000"/>
            </a:schemeClr>
          </a:solidFill>
          <a:tailEnd type="triangle"/>
        </a:ln>
      </dgm:spPr>
      <dgm:t>
        <a:bodyPr/>
        <a:lstStyle/>
        <a:p>
          <a:endParaRPr lang="en-US"/>
        </a:p>
      </dgm:t>
    </dgm:pt>
    <dgm:pt modelId="{6FD5C74A-8D4C-3642-9EA6-12B715C8B875}">
      <dgm:prSet/>
      <dgm:spPr>
        <a:solidFill>
          <a:schemeClr val="accent1">
            <a:lumMod val="75000"/>
          </a:schemeClr>
        </a:solidFill>
      </dgm:spPr>
      <dgm:t>
        <a:bodyPr/>
        <a:lstStyle/>
        <a:p>
          <a:r>
            <a:rPr lang="en-US" dirty="0"/>
            <a:t>Bank submits to SBA E-Tran for approval</a:t>
          </a:r>
        </a:p>
      </dgm:t>
    </dgm:pt>
    <dgm:pt modelId="{89C909D3-B2B7-9948-8A4B-A2B8955839A6}" type="parTrans" cxnId="{C4E77B32-023E-4E4E-B8BD-76CF9EE61F6A}">
      <dgm:prSet/>
      <dgm:spPr/>
      <dgm:t>
        <a:bodyPr/>
        <a:lstStyle/>
        <a:p>
          <a:endParaRPr lang="en-US"/>
        </a:p>
      </dgm:t>
    </dgm:pt>
    <dgm:pt modelId="{CB847040-8DFB-6F4E-9E4A-510CDE36EF67}" type="sibTrans" cxnId="{C4E77B32-023E-4E4E-B8BD-76CF9EE61F6A}">
      <dgm:prSet/>
      <dgm:spPr>
        <a:ln w="34925">
          <a:solidFill>
            <a:schemeClr val="bg2">
              <a:lumMod val="75000"/>
            </a:schemeClr>
          </a:solidFill>
          <a:tailEnd type="triangle"/>
        </a:ln>
      </dgm:spPr>
      <dgm:t>
        <a:bodyPr/>
        <a:lstStyle/>
        <a:p>
          <a:endParaRPr lang="en-US"/>
        </a:p>
      </dgm:t>
    </dgm:pt>
    <dgm:pt modelId="{74F87B5B-D463-1448-95DC-FE0DDC42D745}">
      <dgm:prSet/>
      <dgm:spPr>
        <a:solidFill>
          <a:schemeClr val="accent1">
            <a:lumMod val="75000"/>
          </a:schemeClr>
        </a:solidFill>
      </dgm:spPr>
      <dgm:t>
        <a:bodyPr/>
        <a:lstStyle/>
        <a:p>
          <a:r>
            <a:rPr lang="en-US" dirty="0"/>
            <a:t>Bank notifies customer of action</a:t>
          </a:r>
        </a:p>
      </dgm:t>
    </dgm:pt>
    <dgm:pt modelId="{74F9FA2C-AF41-734E-81C7-A9EF769EEBA0}" type="parTrans" cxnId="{1A9BEBB8-6767-1E41-B7AC-00FEEC576E11}">
      <dgm:prSet/>
      <dgm:spPr/>
      <dgm:t>
        <a:bodyPr/>
        <a:lstStyle/>
        <a:p>
          <a:endParaRPr lang="en-US"/>
        </a:p>
      </dgm:t>
    </dgm:pt>
    <dgm:pt modelId="{97E2F858-7EB0-584A-B821-2E9BA741A3A7}" type="sibTrans" cxnId="{1A9BEBB8-6767-1E41-B7AC-00FEEC576E11}">
      <dgm:prSet/>
      <dgm:spPr>
        <a:ln w="34925">
          <a:solidFill>
            <a:schemeClr val="bg2">
              <a:lumMod val="75000"/>
            </a:schemeClr>
          </a:solidFill>
          <a:tailEnd type="triangle"/>
        </a:ln>
      </dgm:spPr>
      <dgm:t>
        <a:bodyPr/>
        <a:lstStyle/>
        <a:p>
          <a:endParaRPr lang="en-US"/>
        </a:p>
      </dgm:t>
    </dgm:pt>
    <dgm:pt modelId="{0FE2F6BD-C024-394F-891F-2C34BCF723B0}">
      <dgm:prSet/>
      <dgm:spPr>
        <a:solidFill>
          <a:schemeClr val="accent1">
            <a:lumMod val="75000"/>
          </a:schemeClr>
        </a:solidFill>
      </dgm:spPr>
      <dgm:t>
        <a:bodyPr/>
        <a:lstStyle/>
        <a:p>
          <a:r>
            <a:rPr lang="en-US" dirty="0"/>
            <a:t>Bank receive forgiveness funds from SBA and applies to borrower’s loan</a:t>
          </a:r>
        </a:p>
      </dgm:t>
    </dgm:pt>
    <dgm:pt modelId="{7FAA40B4-9EB9-774A-A703-B03A267F57AB}" type="parTrans" cxnId="{B04C4BDE-6A64-9A45-927B-29C093F88E55}">
      <dgm:prSet/>
      <dgm:spPr/>
      <dgm:t>
        <a:bodyPr/>
        <a:lstStyle/>
        <a:p>
          <a:endParaRPr lang="en-US"/>
        </a:p>
      </dgm:t>
    </dgm:pt>
    <dgm:pt modelId="{66C743CF-FAC1-CC4F-A6EA-CA110C67FB72}" type="sibTrans" cxnId="{B04C4BDE-6A64-9A45-927B-29C093F88E55}">
      <dgm:prSet/>
      <dgm:spPr>
        <a:ln w="34925">
          <a:solidFill>
            <a:schemeClr val="bg2">
              <a:lumMod val="75000"/>
            </a:schemeClr>
          </a:solidFill>
          <a:tailEnd type="triangle"/>
        </a:ln>
      </dgm:spPr>
      <dgm:t>
        <a:bodyPr/>
        <a:lstStyle/>
        <a:p>
          <a:endParaRPr lang="en-US"/>
        </a:p>
      </dgm:t>
    </dgm:pt>
    <dgm:pt modelId="{0639A043-BE06-4B42-BAD7-1439436FCB8E}">
      <dgm:prSet/>
      <dgm:spPr>
        <a:solidFill>
          <a:schemeClr val="accent1">
            <a:lumMod val="75000"/>
          </a:schemeClr>
        </a:solidFill>
      </dgm:spPr>
      <dgm:t>
        <a:bodyPr/>
        <a:lstStyle/>
        <a:p>
          <a:r>
            <a:rPr lang="en-US" dirty="0"/>
            <a:t>Calculate payments payment based on  remaining loan balance, notify borrower, and update system</a:t>
          </a:r>
        </a:p>
      </dgm:t>
    </dgm:pt>
    <dgm:pt modelId="{A7A2A3D1-90EC-4CE0-A142-52FA8E6D960D}" type="parTrans" cxnId="{07D8FCA2-CF41-4314-9187-A2AB531FD0F0}">
      <dgm:prSet/>
      <dgm:spPr/>
      <dgm:t>
        <a:bodyPr/>
        <a:lstStyle/>
        <a:p>
          <a:endParaRPr lang="en-US"/>
        </a:p>
      </dgm:t>
    </dgm:pt>
    <dgm:pt modelId="{A6319466-AFBC-465F-B4E5-AF1E9AFF134D}" type="sibTrans" cxnId="{07D8FCA2-CF41-4314-9187-A2AB531FD0F0}">
      <dgm:prSet/>
      <dgm:spPr/>
      <dgm:t>
        <a:bodyPr/>
        <a:lstStyle/>
        <a:p>
          <a:endParaRPr lang="en-US"/>
        </a:p>
      </dgm:t>
    </dgm:pt>
    <dgm:pt modelId="{BA41446F-A694-475A-8638-847146F41E78}">
      <dgm:prSet/>
      <dgm:spPr>
        <a:solidFill>
          <a:schemeClr val="accent1">
            <a:lumMod val="75000"/>
          </a:schemeClr>
        </a:solidFill>
      </dgm:spPr>
      <dgm:t>
        <a:bodyPr/>
        <a:lstStyle/>
        <a:p>
          <a:r>
            <a:rPr lang="en-US" dirty="0"/>
            <a:t>Bank receives notice of approved forgiveness amount from SBA</a:t>
          </a:r>
        </a:p>
      </dgm:t>
    </dgm:pt>
    <dgm:pt modelId="{3D3F002B-84D8-4D40-A67F-64628D122496}" type="parTrans" cxnId="{E84E4744-6537-485F-8034-4D541A7A1AA4}">
      <dgm:prSet/>
      <dgm:spPr/>
      <dgm:t>
        <a:bodyPr/>
        <a:lstStyle/>
        <a:p>
          <a:endParaRPr lang="en-US"/>
        </a:p>
      </dgm:t>
    </dgm:pt>
    <dgm:pt modelId="{ADD98B07-DA8F-4853-908A-6A94AC70BF3F}" type="sibTrans" cxnId="{E84E4744-6537-485F-8034-4D541A7A1AA4}">
      <dgm:prSet/>
      <dgm:spPr/>
      <dgm:t>
        <a:bodyPr/>
        <a:lstStyle/>
        <a:p>
          <a:endParaRPr lang="en-US"/>
        </a:p>
      </dgm:t>
    </dgm:pt>
    <dgm:pt modelId="{243B549A-5BEC-47AD-9C05-72EB8ED61069}">
      <dgm:prSet/>
      <dgm:spPr>
        <a:solidFill>
          <a:schemeClr val="accent1">
            <a:lumMod val="75000"/>
          </a:schemeClr>
        </a:solidFill>
      </dgm:spPr>
      <dgm:t>
        <a:bodyPr/>
        <a:lstStyle/>
        <a:p>
          <a:r>
            <a:rPr lang="en-US" dirty="0"/>
            <a:t>Borrower pays out remaining loan balance over 18 months (beginning Nov)</a:t>
          </a:r>
        </a:p>
      </dgm:t>
    </dgm:pt>
    <dgm:pt modelId="{393A7787-EFBB-4E08-9707-DF5143E7FEE5}" type="parTrans" cxnId="{0072EEAC-5B5D-4E6F-AC8D-006136A84082}">
      <dgm:prSet/>
      <dgm:spPr/>
      <dgm:t>
        <a:bodyPr/>
        <a:lstStyle/>
        <a:p>
          <a:endParaRPr lang="en-US"/>
        </a:p>
      </dgm:t>
    </dgm:pt>
    <dgm:pt modelId="{8A9B0E2B-F032-425C-AAA6-6394CDF9F8CC}" type="sibTrans" cxnId="{0072EEAC-5B5D-4E6F-AC8D-006136A84082}">
      <dgm:prSet/>
      <dgm:spPr/>
      <dgm:t>
        <a:bodyPr/>
        <a:lstStyle/>
        <a:p>
          <a:endParaRPr lang="en-US"/>
        </a:p>
      </dgm:t>
    </dgm:pt>
    <dgm:pt modelId="{57E0F40C-4070-F348-949E-C885A4770506}" type="pres">
      <dgm:prSet presAssocID="{0B5DE82C-7397-F441-9A76-F842EE95FC1C}" presName="Name0" presStyleCnt="0">
        <dgm:presLayoutVars>
          <dgm:dir/>
          <dgm:resizeHandles val="exact"/>
        </dgm:presLayoutVars>
      </dgm:prSet>
      <dgm:spPr/>
    </dgm:pt>
    <dgm:pt modelId="{2A13836B-EF5F-D143-A9B0-16F03A83940B}" type="pres">
      <dgm:prSet presAssocID="{DEEAD070-A715-6E46-ADCD-3713475ED220}" presName="node" presStyleLbl="node1" presStyleIdx="0" presStyleCnt="11">
        <dgm:presLayoutVars>
          <dgm:bulletEnabled val="1"/>
        </dgm:presLayoutVars>
      </dgm:prSet>
      <dgm:spPr/>
    </dgm:pt>
    <dgm:pt modelId="{BB1D8873-BFE5-A845-A076-44FA55C8663C}" type="pres">
      <dgm:prSet presAssocID="{7F35C74B-9E6B-5B45-9015-DC9A6A6222AC}" presName="sibTrans" presStyleLbl="sibTrans1D1" presStyleIdx="0" presStyleCnt="10"/>
      <dgm:spPr/>
    </dgm:pt>
    <dgm:pt modelId="{862FCE58-FABE-2345-8284-BDF1B8EFFDC3}" type="pres">
      <dgm:prSet presAssocID="{7F35C74B-9E6B-5B45-9015-DC9A6A6222AC}" presName="connectorText" presStyleLbl="sibTrans1D1" presStyleIdx="0" presStyleCnt="10"/>
      <dgm:spPr/>
    </dgm:pt>
    <dgm:pt modelId="{6B4C4670-19B8-234B-A440-D33023A4D5F6}" type="pres">
      <dgm:prSet presAssocID="{222348B3-489D-8145-B485-684FE9EEB555}" presName="node" presStyleLbl="node1" presStyleIdx="1" presStyleCnt="11">
        <dgm:presLayoutVars>
          <dgm:bulletEnabled val="1"/>
        </dgm:presLayoutVars>
      </dgm:prSet>
      <dgm:spPr/>
    </dgm:pt>
    <dgm:pt modelId="{E2C28582-D2F9-C447-B6ED-25EB1762447B}" type="pres">
      <dgm:prSet presAssocID="{2C45423B-7B73-094A-AB3B-EBEC073BFFE3}" presName="sibTrans" presStyleLbl="sibTrans1D1" presStyleIdx="1" presStyleCnt="10"/>
      <dgm:spPr/>
    </dgm:pt>
    <dgm:pt modelId="{720D1188-8B33-6540-8ECB-F6B420F1EF64}" type="pres">
      <dgm:prSet presAssocID="{2C45423B-7B73-094A-AB3B-EBEC073BFFE3}" presName="connectorText" presStyleLbl="sibTrans1D1" presStyleIdx="1" presStyleCnt="10"/>
      <dgm:spPr/>
    </dgm:pt>
    <dgm:pt modelId="{7795A20E-26CD-D546-A417-1EFF8BE1F009}" type="pres">
      <dgm:prSet presAssocID="{01321796-6421-924C-9206-730507A384B2}" presName="node" presStyleLbl="node1" presStyleIdx="2" presStyleCnt="11">
        <dgm:presLayoutVars>
          <dgm:bulletEnabled val="1"/>
        </dgm:presLayoutVars>
      </dgm:prSet>
      <dgm:spPr/>
    </dgm:pt>
    <dgm:pt modelId="{8EA02967-D8BA-7F43-9D0C-451AC4F044D8}" type="pres">
      <dgm:prSet presAssocID="{AB31B534-05F5-A74D-BE87-69A162740FBF}" presName="sibTrans" presStyleLbl="sibTrans1D1" presStyleIdx="2" presStyleCnt="10"/>
      <dgm:spPr/>
    </dgm:pt>
    <dgm:pt modelId="{A150CE52-D746-E04F-A44E-E5BD0F8C7CF5}" type="pres">
      <dgm:prSet presAssocID="{AB31B534-05F5-A74D-BE87-69A162740FBF}" presName="connectorText" presStyleLbl="sibTrans1D1" presStyleIdx="2" presStyleCnt="10"/>
      <dgm:spPr/>
    </dgm:pt>
    <dgm:pt modelId="{F22DAB03-46ED-7940-AA08-14E4C97F5A2A}" type="pres">
      <dgm:prSet presAssocID="{83D37614-4533-634E-9A5A-868482BCB1E8}" presName="node" presStyleLbl="node1" presStyleIdx="3" presStyleCnt="11">
        <dgm:presLayoutVars>
          <dgm:bulletEnabled val="1"/>
        </dgm:presLayoutVars>
      </dgm:prSet>
      <dgm:spPr/>
    </dgm:pt>
    <dgm:pt modelId="{61D94244-67A2-3A42-BCBA-C099426C3BD9}" type="pres">
      <dgm:prSet presAssocID="{1C48C840-8C04-AB41-8D1F-1A60F8E2A996}" presName="sibTrans" presStyleLbl="sibTrans1D1" presStyleIdx="3" presStyleCnt="10"/>
      <dgm:spPr/>
    </dgm:pt>
    <dgm:pt modelId="{1261E66A-E9D5-164A-B26A-F51D48863CC1}" type="pres">
      <dgm:prSet presAssocID="{1C48C840-8C04-AB41-8D1F-1A60F8E2A996}" presName="connectorText" presStyleLbl="sibTrans1D1" presStyleIdx="3" presStyleCnt="10"/>
      <dgm:spPr/>
    </dgm:pt>
    <dgm:pt modelId="{A28F1D64-63BE-4E47-93EF-7534A74F43E2}" type="pres">
      <dgm:prSet presAssocID="{3B204E75-3BC0-1146-B3D7-D9BC539ED842}" presName="node" presStyleLbl="node1" presStyleIdx="4" presStyleCnt="11">
        <dgm:presLayoutVars>
          <dgm:bulletEnabled val="1"/>
        </dgm:presLayoutVars>
      </dgm:prSet>
      <dgm:spPr/>
    </dgm:pt>
    <dgm:pt modelId="{5DABED99-C83F-5145-8696-13D3907E9ADC}" type="pres">
      <dgm:prSet presAssocID="{ED751038-EABE-704C-8C8F-5D0B998760BF}" presName="sibTrans" presStyleLbl="sibTrans1D1" presStyleIdx="4" presStyleCnt="10"/>
      <dgm:spPr/>
    </dgm:pt>
    <dgm:pt modelId="{647580B4-9495-8642-B396-C1DE663B548F}" type="pres">
      <dgm:prSet presAssocID="{ED751038-EABE-704C-8C8F-5D0B998760BF}" presName="connectorText" presStyleLbl="sibTrans1D1" presStyleIdx="4" presStyleCnt="10"/>
      <dgm:spPr/>
    </dgm:pt>
    <dgm:pt modelId="{C945E50F-72DA-A04B-849F-1E4D5617C29B}" type="pres">
      <dgm:prSet presAssocID="{6FD5C74A-8D4C-3642-9EA6-12B715C8B875}" presName="node" presStyleLbl="node1" presStyleIdx="5" presStyleCnt="11">
        <dgm:presLayoutVars>
          <dgm:bulletEnabled val="1"/>
        </dgm:presLayoutVars>
      </dgm:prSet>
      <dgm:spPr/>
    </dgm:pt>
    <dgm:pt modelId="{095AA103-7E2F-2748-BFD1-CA47A0FB5EDD}" type="pres">
      <dgm:prSet presAssocID="{CB847040-8DFB-6F4E-9E4A-510CDE36EF67}" presName="sibTrans" presStyleLbl="sibTrans1D1" presStyleIdx="5" presStyleCnt="10"/>
      <dgm:spPr/>
    </dgm:pt>
    <dgm:pt modelId="{FF6186FA-79DC-BF4C-9ECD-B9D186270E3E}" type="pres">
      <dgm:prSet presAssocID="{CB847040-8DFB-6F4E-9E4A-510CDE36EF67}" presName="connectorText" presStyleLbl="sibTrans1D1" presStyleIdx="5" presStyleCnt="10"/>
      <dgm:spPr/>
    </dgm:pt>
    <dgm:pt modelId="{41962ED7-2451-4ACC-9EFC-F033A7D114FF}" type="pres">
      <dgm:prSet presAssocID="{BA41446F-A694-475A-8638-847146F41E78}" presName="node" presStyleLbl="node1" presStyleIdx="6" presStyleCnt="11">
        <dgm:presLayoutVars>
          <dgm:bulletEnabled val="1"/>
        </dgm:presLayoutVars>
      </dgm:prSet>
      <dgm:spPr/>
    </dgm:pt>
    <dgm:pt modelId="{DD2C3DBC-BE12-452D-BD41-B0FC9E25EE10}" type="pres">
      <dgm:prSet presAssocID="{ADD98B07-DA8F-4853-908A-6A94AC70BF3F}" presName="sibTrans" presStyleLbl="sibTrans1D1" presStyleIdx="6" presStyleCnt="10"/>
      <dgm:spPr/>
    </dgm:pt>
    <dgm:pt modelId="{449BBB42-FF2F-4B09-AD6A-B92830E390D1}" type="pres">
      <dgm:prSet presAssocID="{ADD98B07-DA8F-4853-908A-6A94AC70BF3F}" presName="connectorText" presStyleLbl="sibTrans1D1" presStyleIdx="6" presStyleCnt="10"/>
      <dgm:spPr/>
    </dgm:pt>
    <dgm:pt modelId="{F459C3C5-903E-B840-BE60-8E9B663C7F44}" type="pres">
      <dgm:prSet presAssocID="{74F87B5B-D463-1448-95DC-FE0DDC42D745}" presName="node" presStyleLbl="node1" presStyleIdx="7" presStyleCnt="11">
        <dgm:presLayoutVars>
          <dgm:bulletEnabled val="1"/>
        </dgm:presLayoutVars>
      </dgm:prSet>
      <dgm:spPr/>
    </dgm:pt>
    <dgm:pt modelId="{D17FFFF0-9F9F-4948-B493-AE009BB15B55}" type="pres">
      <dgm:prSet presAssocID="{97E2F858-7EB0-584A-B821-2E9BA741A3A7}" presName="sibTrans" presStyleLbl="sibTrans1D1" presStyleIdx="7" presStyleCnt="10"/>
      <dgm:spPr/>
    </dgm:pt>
    <dgm:pt modelId="{407542A1-40E6-F847-A763-77923936CA04}" type="pres">
      <dgm:prSet presAssocID="{97E2F858-7EB0-584A-B821-2E9BA741A3A7}" presName="connectorText" presStyleLbl="sibTrans1D1" presStyleIdx="7" presStyleCnt="10"/>
      <dgm:spPr/>
    </dgm:pt>
    <dgm:pt modelId="{621C7656-86E1-6948-9ECC-3CD3070E7C89}" type="pres">
      <dgm:prSet presAssocID="{0FE2F6BD-C024-394F-891F-2C34BCF723B0}" presName="node" presStyleLbl="node1" presStyleIdx="8" presStyleCnt="11">
        <dgm:presLayoutVars>
          <dgm:bulletEnabled val="1"/>
        </dgm:presLayoutVars>
      </dgm:prSet>
      <dgm:spPr/>
    </dgm:pt>
    <dgm:pt modelId="{C1FFEDCB-2830-9849-94E0-A5296FD13F62}" type="pres">
      <dgm:prSet presAssocID="{66C743CF-FAC1-CC4F-A6EA-CA110C67FB72}" presName="sibTrans" presStyleLbl="sibTrans1D1" presStyleIdx="8" presStyleCnt="10"/>
      <dgm:spPr/>
    </dgm:pt>
    <dgm:pt modelId="{D57794B7-A93F-5543-8C5F-C8E5BCCC0515}" type="pres">
      <dgm:prSet presAssocID="{66C743CF-FAC1-CC4F-A6EA-CA110C67FB72}" presName="connectorText" presStyleLbl="sibTrans1D1" presStyleIdx="8" presStyleCnt="10"/>
      <dgm:spPr/>
    </dgm:pt>
    <dgm:pt modelId="{00F83BD4-7AD7-41A7-97DC-B3691FA76FE6}" type="pres">
      <dgm:prSet presAssocID="{0639A043-BE06-4B42-BAD7-1439436FCB8E}" presName="node" presStyleLbl="node1" presStyleIdx="9" presStyleCnt="11">
        <dgm:presLayoutVars>
          <dgm:bulletEnabled val="1"/>
        </dgm:presLayoutVars>
      </dgm:prSet>
      <dgm:spPr/>
    </dgm:pt>
    <dgm:pt modelId="{EAAED45A-582A-4867-86B2-308C69F3269F}" type="pres">
      <dgm:prSet presAssocID="{A6319466-AFBC-465F-B4E5-AF1E9AFF134D}" presName="sibTrans" presStyleLbl="sibTrans1D1" presStyleIdx="9" presStyleCnt="10"/>
      <dgm:spPr/>
    </dgm:pt>
    <dgm:pt modelId="{7A85C28B-5217-4966-9A7F-FD4FA5BB1141}" type="pres">
      <dgm:prSet presAssocID="{A6319466-AFBC-465F-B4E5-AF1E9AFF134D}" presName="connectorText" presStyleLbl="sibTrans1D1" presStyleIdx="9" presStyleCnt="10"/>
      <dgm:spPr/>
    </dgm:pt>
    <dgm:pt modelId="{8491E570-CAE2-45DF-B490-510CB94F93B9}" type="pres">
      <dgm:prSet presAssocID="{243B549A-5BEC-47AD-9C05-72EB8ED61069}" presName="node" presStyleLbl="node1" presStyleIdx="10" presStyleCnt="11">
        <dgm:presLayoutVars>
          <dgm:bulletEnabled val="1"/>
        </dgm:presLayoutVars>
      </dgm:prSet>
      <dgm:spPr/>
    </dgm:pt>
  </dgm:ptLst>
  <dgm:cxnLst>
    <dgm:cxn modelId="{F4B8D103-4D29-494A-8B06-33101269C40F}" type="presOf" srcId="{1C48C840-8C04-AB41-8D1F-1A60F8E2A996}" destId="{1261E66A-E9D5-164A-B26A-F51D48863CC1}" srcOrd="1" destOrd="0" presId="urn:microsoft.com/office/officeart/2005/8/layout/bProcess3"/>
    <dgm:cxn modelId="{24535317-E544-8948-99A7-42ABBB871BD5}" type="presOf" srcId="{97E2F858-7EB0-584A-B821-2E9BA741A3A7}" destId="{D17FFFF0-9F9F-4948-B493-AE009BB15B55}" srcOrd="0" destOrd="0" presId="urn:microsoft.com/office/officeart/2005/8/layout/bProcess3"/>
    <dgm:cxn modelId="{08CC821E-1F48-9D45-932E-A6FF7C6823A6}" type="presOf" srcId="{0FE2F6BD-C024-394F-891F-2C34BCF723B0}" destId="{621C7656-86E1-6948-9ECC-3CD3070E7C89}" srcOrd="0" destOrd="0" presId="urn:microsoft.com/office/officeart/2005/8/layout/bProcess3"/>
    <dgm:cxn modelId="{C4E77B32-023E-4E4E-B8BD-76CF9EE61F6A}" srcId="{0B5DE82C-7397-F441-9A76-F842EE95FC1C}" destId="{6FD5C74A-8D4C-3642-9EA6-12B715C8B875}" srcOrd="5" destOrd="0" parTransId="{89C909D3-B2B7-9948-8A4B-A2B8955839A6}" sibTransId="{CB847040-8DFB-6F4E-9E4A-510CDE36EF67}"/>
    <dgm:cxn modelId="{B7778134-57A6-734D-93BE-A69F5889EEC9}" type="presOf" srcId="{CB847040-8DFB-6F4E-9E4A-510CDE36EF67}" destId="{FF6186FA-79DC-BF4C-9ECD-B9D186270E3E}" srcOrd="1" destOrd="0" presId="urn:microsoft.com/office/officeart/2005/8/layout/bProcess3"/>
    <dgm:cxn modelId="{1C9BB138-E12A-E74A-B0BE-9E6F64A43073}" srcId="{0B5DE82C-7397-F441-9A76-F842EE95FC1C}" destId="{01321796-6421-924C-9206-730507A384B2}" srcOrd="2" destOrd="0" parTransId="{1DCFDB73-D1DF-B746-97AA-ED65B50664E8}" sibTransId="{AB31B534-05F5-A74D-BE87-69A162740FBF}"/>
    <dgm:cxn modelId="{2DC49C3B-A425-1340-92CC-BD870FFA83B0}" type="presOf" srcId="{ED751038-EABE-704C-8C8F-5D0B998760BF}" destId="{5DABED99-C83F-5145-8696-13D3907E9ADC}" srcOrd="0" destOrd="0" presId="urn:microsoft.com/office/officeart/2005/8/layout/bProcess3"/>
    <dgm:cxn modelId="{F6F7563C-1C48-4B3D-8046-EBABBF0FA5A0}" type="presOf" srcId="{ADD98B07-DA8F-4853-908A-6A94AC70BF3F}" destId="{449BBB42-FF2F-4B09-AD6A-B92830E390D1}" srcOrd="1" destOrd="0" presId="urn:microsoft.com/office/officeart/2005/8/layout/bProcess3"/>
    <dgm:cxn modelId="{73AA4F40-912F-554D-8DB9-BBC0AC4B99F6}" srcId="{0B5DE82C-7397-F441-9A76-F842EE95FC1C}" destId="{83D37614-4533-634E-9A5A-868482BCB1E8}" srcOrd="3" destOrd="0" parTransId="{62B448D8-D732-A642-9AD8-1723CE45DACE}" sibTransId="{1C48C840-8C04-AB41-8D1F-1A60F8E2A996}"/>
    <dgm:cxn modelId="{512C3F44-9D4F-F444-A65C-07CAAFF61630}" srcId="{0B5DE82C-7397-F441-9A76-F842EE95FC1C}" destId="{DEEAD070-A715-6E46-ADCD-3713475ED220}" srcOrd="0" destOrd="0" parTransId="{E9D9B0DF-39C6-EB4E-B5FC-75C7C09A3CFA}" sibTransId="{7F35C74B-9E6B-5B45-9015-DC9A6A6222AC}"/>
    <dgm:cxn modelId="{E84E4744-6537-485F-8034-4D541A7A1AA4}" srcId="{0B5DE82C-7397-F441-9A76-F842EE95FC1C}" destId="{BA41446F-A694-475A-8638-847146F41E78}" srcOrd="6" destOrd="0" parTransId="{3D3F002B-84D8-4D40-A67F-64628D122496}" sibTransId="{ADD98B07-DA8F-4853-908A-6A94AC70BF3F}"/>
    <dgm:cxn modelId="{41F8626E-CECC-0841-9B38-15A202C0E252}" srcId="{0B5DE82C-7397-F441-9A76-F842EE95FC1C}" destId="{3B204E75-3BC0-1146-B3D7-D9BC539ED842}" srcOrd="4" destOrd="0" parTransId="{2D8A2F8E-40CA-6444-833E-CD2BE5191A71}" sibTransId="{ED751038-EABE-704C-8C8F-5D0B998760BF}"/>
    <dgm:cxn modelId="{BF63D04E-FCC9-8A46-96DF-0F459C85B3D8}" type="presOf" srcId="{3B204E75-3BC0-1146-B3D7-D9BC539ED842}" destId="{A28F1D64-63BE-4E47-93EF-7534A74F43E2}" srcOrd="0" destOrd="0" presId="urn:microsoft.com/office/officeart/2005/8/layout/bProcess3"/>
    <dgm:cxn modelId="{B0CBF54F-599A-BA4E-8DB6-C2696016ACEA}" type="presOf" srcId="{DEEAD070-A715-6E46-ADCD-3713475ED220}" destId="{2A13836B-EF5F-D143-A9B0-16F03A83940B}" srcOrd="0" destOrd="0" presId="urn:microsoft.com/office/officeart/2005/8/layout/bProcess3"/>
    <dgm:cxn modelId="{3B959D72-8F22-5241-9B11-05379F878F07}" type="presOf" srcId="{1C48C840-8C04-AB41-8D1F-1A60F8E2A996}" destId="{61D94244-67A2-3A42-BCBA-C099426C3BD9}" srcOrd="0" destOrd="0" presId="urn:microsoft.com/office/officeart/2005/8/layout/bProcess3"/>
    <dgm:cxn modelId="{52547453-03BC-D54C-A4AE-D99A4D9D3B66}" srcId="{0B5DE82C-7397-F441-9A76-F842EE95FC1C}" destId="{222348B3-489D-8145-B485-684FE9EEB555}" srcOrd="1" destOrd="0" parTransId="{500D334E-ECEC-2943-9ED9-48EB0050D0D7}" sibTransId="{2C45423B-7B73-094A-AB3B-EBEC073BFFE3}"/>
    <dgm:cxn modelId="{C66B6C78-3897-834C-8DC6-F14EDF2D62B2}" type="presOf" srcId="{222348B3-489D-8145-B485-684FE9EEB555}" destId="{6B4C4670-19B8-234B-A440-D33023A4D5F6}" srcOrd="0" destOrd="0" presId="urn:microsoft.com/office/officeart/2005/8/layout/bProcess3"/>
    <dgm:cxn modelId="{453F5F59-8205-084E-954B-B94C0171D49F}" type="presOf" srcId="{66C743CF-FAC1-CC4F-A6EA-CA110C67FB72}" destId="{D57794B7-A93F-5543-8C5F-C8E5BCCC0515}" srcOrd="1" destOrd="0" presId="urn:microsoft.com/office/officeart/2005/8/layout/bProcess3"/>
    <dgm:cxn modelId="{60A33E85-290B-8B47-8AF7-807FD8CC5597}" type="presOf" srcId="{01321796-6421-924C-9206-730507A384B2}" destId="{7795A20E-26CD-D546-A417-1EFF8BE1F009}" srcOrd="0" destOrd="0" presId="urn:microsoft.com/office/officeart/2005/8/layout/bProcess3"/>
    <dgm:cxn modelId="{0744DB8C-FDED-4363-BB78-67825EB67C91}" type="presOf" srcId="{A6319466-AFBC-465F-B4E5-AF1E9AFF134D}" destId="{EAAED45A-582A-4867-86B2-308C69F3269F}" srcOrd="0" destOrd="0" presId="urn:microsoft.com/office/officeart/2005/8/layout/bProcess3"/>
    <dgm:cxn modelId="{05CB3A96-6642-7F42-B578-BDDB162A43EA}" type="presOf" srcId="{66C743CF-FAC1-CC4F-A6EA-CA110C67FB72}" destId="{C1FFEDCB-2830-9849-94E0-A5296FD13F62}" srcOrd="0" destOrd="0" presId="urn:microsoft.com/office/officeart/2005/8/layout/bProcess3"/>
    <dgm:cxn modelId="{A6CB799B-41EF-B041-B305-91A462CE2A1C}" type="presOf" srcId="{74F87B5B-D463-1448-95DC-FE0DDC42D745}" destId="{F459C3C5-903E-B840-BE60-8E9B663C7F44}" srcOrd="0" destOrd="0" presId="urn:microsoft.com/office/officeart/2005/8/layout/bProcess3"/>
    <dgm:cxn modelId="{C2DF8F9D-EEB4-EB47-940D-5A91287F6B93}" type="presOf" srcId="{0B5DE82C-7397-F441-9A76-F842EE95FC1C}" destId="{57E0F40C-4070-F348-949E-C885A4770506}" srcOrd="0" destOrd="0" presId="urn:microsoft.com/office/officeart/2005/8/layout/bProcess3"/>
    <dgm:cxn modelId="{BFC93F9E-8E81-DD46-AB35-F66DCD48220A}" type="presOf" srcId="{AB31B534-05F5-A74D-BE87-69A162740FBF}" destId="{8EA02967-D8BA-7F43-9D0C-451AC4F044D8}" srcOrd="0" destOrd="0" presId="urn:microsoft.com/office/officeart/2005/8/layout/bProcess3"/>
    <dgm:cxn modelId="{26A8FB9F-6C42-F841-A924-B1A0928C47A1}" type="presOf" srcId="{CB847040-8DFB-6F4E-9E4A-510CDE36EF67}" destId="{095AA103-7E2F-2748-BFD1-CA47A0FB5EDD}" srcOrd="0" destOrd="0" presId="urn:microsoft.com/office/officeart/2005/8/layout/bProcess3"/>
    <dgm:cxn modelId="{07D8FCA2-CF41-4314-9187-A2AB531FD0F0}" srcId="{0B5DE82C-7397-F441-9A76-F842EE95FC1C}" destId="{0639A043-BE06-4B42-BAD7-1439436FCB8E}" srcOrd="9" destOrd="0" parTransId="{A7A2A3D1-90EC-4CE0-A142-52FA8E6D960D}" sibTransId="{A6319466-AFBC-465F-B4E5-AF1E9AFF134D}"/>
    <dgm:cxn modelId="{02C400A7-9994-1243-83E1-2F4DD533F11B}" type="presOf" srcId="{AB31B534-05F5-A74D-BE87-69A162740FBF}" destId="{A150CE52-D746-E04F-A44E-E5BD0F8C7CF5}" srcOrd="1" destOrd="0" presId="urn:microsoft.com/office/officeart/2005/8/layout/bProcess3"/>
    <dgm:cxn modelId="{4AF074A7-53A4-4974-93FE-E843602DC301}" type="presOf" srcId="{ADD98B07-DA8F-4853-908A-6A94AC70BF3F}" destId="{DD2C3DBC-BE12-452D-BD41-B0FC9E25EE10}" srcOrd="0" destOrd="0" presId="urn:microsoft.com/office/officeart/2005/8/layout/bProcess3"/>
    <dgm:cxn modelId="{370CCDA9-4B5D-4015-9247-E5C4F12B77B2}" type="presOf" srcId="{A6319466-AFBC-465F-B4E5-AF1E9AFF134D}" destId="{7A85C28B-5217-4966-9A7F-FD4FA5BB1141}" srcOrd="1" destOrd="0" presId="urn:microsoft.com/office/officeart/2005/8/layout/bProcess3"/>
    <dgm:cxn modelId="{0072EEAC-5B5D-4E6F-AC8D-006136A84082}" srcId="{0B5DE82C-7397-F441-9A76-F842EE95FC1C}" destId="{243B549A-5BEC-47AD-9C05-72EB8ED61069}" srcOrd="10" destOrd="0" parTransId="{393A7787-EFBB-4E08-9707-DF5143E7FEE5}" sibTransId="{8A9B0E2B-F032-425C-AAA6-6394CDF9F8CC}"/>
    <dgm:cxn modelId="{EF81ABAE-5C69-4FCF-988D-7084DB447420}" type="presOf" srcId="{243B549A-5BEC-47AD-9C05-72EB8ED61069}" destId="{8491E570-CAE2-45DF-B490-510CB94F93B9}" srcOrd="0" destOrd="0" presId="urn:microsoft.com/office/officeart/2005/8/layout/bProcess3"/>
    <dgm:cxn modelId="{F02DA4B6-637F-4048-82EE-77FE49E75B7B}" type="presOf" srcId="{BA41446F-A694-475A-8638-847146F41E78}" destId="{41962ED7-2451-4ACC-9EFC-F033A7D114FF}" srcOrd="0" destOrd="0" presId="urn:microsoft.com/office/officeart/2005/8/layout/bProcess3"/>
    <dgm:cxn modelId="{1A9BEBB8-6767-1E41-B7AC-00FEEC576E11}" srcId="{0B5DE82C-7397-F441-9A76-F842EE95FC1C}" destId="{74F87B5B-D463-1448-95DC-FE0DDC42D745}" srcOrd="7" destOrd="0" parTransId="{74F9FA2C-AF41-734E-81C7-A9EF769EEBA0}" sibTransId="{97E2F858-7EB0-584A-B821-2E9BA741A3A7}"/>
    <dgm:cxn modelId="{82F06BB9-C1DD-1047-BFC7-A35B44BDC469}" type="presOf" srcId="{83D37614-4533-634E-9A5A-868482BCB1E8}" destId="{F22DAB03-46ED-7940-AA08-14E4C97F5A2A}" srcOrd="0" destOrd="0" presId="urn:microsoft.com/office/officeart/2005/8/layout/bProcess3"/>
    <dgm:cxn modelId="{25AC51BC-B4ED-0E4C-82BD-383921CF6B5F}" type="presOf" srcId="{2C45423B-7B73-094A-AB3B-EBEC073BFFE3}" destId="{E2C28582-D2F9-C447-B6ED-25EB1762447B}" srcOrd="0" destOrd="0" presId="urn:microsoft.com/office/officeart/2005/8/layout/bProcess3"/>
    <dgm:cxn modelId="{1A1490C5-A41E-AF42-B393-2CFC9071EDF1}" type="presOf" srcId="{7F35C74B-9E6B-5B45-9015-DC9A6A6222AC}" destId="{862FCE58-FABE-2345-8284-BDF1B8EFFDC3}" srcOrd="1" destOrd="0" presId="urn:microsoft.com/office/officeart/2005/8/layout/bProcess3"/>
    <dgm:cxn modelId="{DFAED0D2-589F-6942-B215-B9A2E2D424F0}" type="presOf" srcId="{2C45423B-7B73-094A-AB3B-EBEC073BFFE3}" destId="{720D1188-8B33-6540-8ECB-F6B420F1EF64}" srcOrd="1" destOrd="0" presId="urn:microsoft.com/office/officeart/2005/8/layout/bProcess3"/>
    <dgm:cxn modelId="{B04C4BDE-6A64-9A45-927B-29C093F88E55}" srcId="{0B5DE82C-7397-F441-9A76-F842EE95FC1C}" destId="{0FE2F6BD-C024-394F-891F-2C34BCF723B0}" srcOrd="8" destOrd="0" parTransId="{7FAA40B4-9EB9-774A-A703-B03A267F57AB}" sibTransId="{66C743CF-FAC1-CC4F-A6EA-CA110C67FB72}"/>
    <dgm:cxn modelId="{80ADACED-EA96-FD49-B1AC-B17B82C607CA}" type="presOf" srcId="{ED751038-EABE-704C-8C8F-5D0B998760BF}" destId="{647580B4-9495-8642-B396-C1DE663B548F}" srcOrd="1" destOrd="0" presId="urn:microsoft.com/office/officeart/2005/8/layout/bProcess3"/>
    <dgm:cxn modelId="{9F55FBEE-5E90-4656-A153-17C726156E1C}" type="presOf" srcId="{0639A043-BE06-4B42-BAD7-1439436FCB8E}" destId="{00F83BD4-7AD7-41A7-97DC-B3691FA76FE6}" srcOrd="0" destOrd="0" presId="urn:microsoft.com/office/officeart/2005/8/layout/bProcess3"/>
    <dgm:cxn modelId="{145270F1-2A26-2A4A-B217-3600C31BC243}" type="presOf" srcId="{7F35C74B-9E6B-5B45-9015-DC9A6A6222AC}" destId="{BB1D8873-BFE5-A845-A076-44FA55C8663C}" srcOrd="0" destOrd="0" presId="urn:microsoft.com/office/officeart/2005/8/layout/bProcess3"/>
    <dgm:cxn modelId="{BAF738F2-90A1-164C-95F7-F870AD5FC37C}" type="presOf" srcId="{6FD5C74A-8D4C-3642-9EA6-12B715C8B875}" destId="{C945E50F-72DA-A04B-849F-1E4D5617C29B}" srcOrd="0" destOrd="0" presId="urn:microsoft.com/office/officeart/2005/8/layout/bProcess3"/>
    <dgm:cxn modelId="{E58005FD-2532-2947-8485-9BC5FB16CB51}" type="presOf" srcId="{97E2F858-7EB0-584A-B821-2E9BA741A3A7}" destId="{407542A1-40E6-F847-A763-77923936CA04}" srcOrd="1" destOrd="0" presId="urn:microsoft.com/office/officeart/2005/8/layout/bProcess3"/>
    <dgm:cxn modelId="{B8D45E79-9458-EA48-A579-E68A791B4BCF}" type="presParOf" srcId="{57E0F40C-4070-F348-949E-C885A4770506}" destId="{2A13836B-EF5F-D143-A9B0-16F03A83940B}" srcOrd="0" destOrd="0" presId="urn:microsoft.com/office/officeart/2005/8/layout/bProcess3"/>
    <dgm:cxn modelId="{BB473514-23FC-D242-81E5-01300CEFDCEB}" type="presParOf" srcId="{57E0F40C-4070-F348-949E-C885A4770506}" destId="{BB1D8873-BFE5-A845-A076-44FA55C8663C}" srcOrd="1" destOrd="0" presId="urn:microsoft.com/office/officeart/2005/8/layout/bProcess3"/>
    <dgm:cxn modelId="{1415CC23-64A3-B74B-808D-DDC02BC38B10}" type="presParOf" srcId="{BB1D8873-BFE5-A845-A076-44FA55C8663C}" destId="{862FCE58-FABE-2345-8284-BDF1B8EFFDC3}" srcOrd="0" destOrd="0" presId="urn:microsoft.com/office/officeart/2005/8/layout/bProcess3"/>
    <dgm:cxn modelId="{11C4C9A8-69FB-A643-A542-00F5F9092B4E}" type="presParOf" srcId="{57E0F40C-4070-F348-949E-C885A4770506}" destId="{6B4C4670-19B8-234B-A440-D33023A4D5F6}" srcOrd="2" destOrd="0" presId="urn:microsoft.com/office/officeart/2005/8/layout/bProcess3"/>
    <dgm:cxn modelId="{F7D0ED23-ACE2-C544-B38F-8BAA543770E2}" type="presParOf" srcId="{57E0F40C-4070-F348-949E-C885A4770506}" destId="{E2C28582-D2F9-C447-B6ED-25EB1762447B}" srcOrd="3" destOrd="0" presId="urn:microsoft.com/office/officeart/2005/8/layout/bProcess3"/>
    <dgm:cxn modelId="{3B9F5980-A78C-2041-9403-C08138CFFABC}" type="presParOf" srcId="{E2C28582-D2F9-C447-B6ED-25EB1762447B}" destId="{720D1188-8B33-6540-8ECB-F6B420F1EF64}" srcOrd="0" destOrd="0" presId="urn:microsoft.com/office/officeart/2005/8/layout/bProcess3"/>
    <dgm:cxn modelId="{AC5E116C-DC68-6849-AA4B-E527A4679E46}" type="presParOf" srcId="{57E0F40C-4070-F348-949E-C885A4770506}" destId="{7795A20E-26CD-D546-A417-1EFF8BE1F009}" srcOrd="4" destOrd="0" presId="urn:microsoft.com/office/officeart/2005/8/layout/bProcess3"/>
    <dgm:cxn modelId="{3EBF15BA-6FF1-C749-8EFC-C76B37CA46C1}" type="presParOf" srcId="{57E0F40C-4070-F348-949E-C885A4770506}" destId="{8EA02967-D8BA-7F43-9D0C-451AC4F044D8}" srcOrd="5" destOrd="0" presId="urn:microsoft.com/office/officeart/2005/8/layout/bProcess3"/>
    <dgm:cxn modelId="{87E4CC5B-DFFF-3D4C-A413-E3D20712B5AF}" type="presParOf" srcId="{8EA02967-D8BA-7F43-9D0C-451AC4F044D8}" destId="{A150CE52-D746-E04F-A44E-E5BD0F8C7CF5}" srcOrd="0" destOrd="0" presId="urn:microsoft.com/office/officeart/2005/8/layout/bProcess3"/>
    <dgm:cxn modelId="{A2046AC8-9941-754F-BBBD-02007AEB5BD5}" type="presParOf" srcId="{57E0F40C-4070-F348-949E-C885A4770506}" destId="{F22DAB03-46ED-7940-AA08-14E4C97F5A2A}" srcOrd="6" destOrd="0" presId="urn:microsoft.com/office/officeart/2005/8/layout/bProcess3"/>
    <dgm:cxn modelId="{A90FA0BA-2A5B-FF40-B5F5-33EDB743C617}" type="presParOf" srcId="{57E0F40C-4070-F348-949E-C885A4770506}" destId="{61D94244-67A2-3A42-BCBA-C099426C3BD9}" srcOrd="7" destOrd="0" presId="urn:microsoft.com/office/officeart/2005/8/layout/bProcess3"/>
    <dgm:cxn modelId="{FF3D0423-A34B-814D-A1A8-3EACF38C643D}" type="presParOf" srcId="{61D94244-67A2-3A42-BCBA-C099426C3BD9}" destId="{1261E66A-E9D5-164A-B26A-F51D48863CC1}" srcOrd="0" destOrd="0" presId="urn:microsoft.com/office/officeart/2005/8/layout/bProcess3"/>
    <dgm:cxn modelId="{A04CDFC7-4F2D-E741-9F3B-4AE594867507}" type="presParOf" srcId="{57E0F40C-4070-F348-949E-C885A4770506}" destId="{A28F1D64-63BE-4E47-93EF-7534A74F43E2}" srcOrd="8" destOrd="0" presId="urn:microsoft.com/office/officeart/2005/8/layout/bProcess3"/>
    <dgm:cxn modelId="{2B90150E-4DE9-AC47-A3D7-B016459172DE}" type="presParOf" srcId="{57E0F40C-4070-F348-949E-C885A4770506}" destId="{5DABED99-C83F-5145-8696-13D3907E9ADC}" srcOrd="9" destOrd="0" presId="urn:microsoft.com/office/officeart/2005/8/layout/bProcess3"/>
    <dgm:cxn modelId="{9CFE93BF-EC83-5042-96E4-609758EF2918}" type="presParOf" srcId="{5DABED99-C83F-5145-8696-13D3907E9ADC}" destId="{647580B4-9495-8642-B396-C1DE663B548F}" srcOrd="0" destOrd="0" presId="urn:microsoft.com/office/officeart/2005/8/layout/bProcess3"/>
    <dgm:cxn modelId="{CA9B6278-3204-2B48-A1FF-E40E29ED1A4C}" type="presParOf" srcId="{57E0F40C-4070-F348-949E-C885A4770506}" destId="{C945E50F-72DA-A04B-849F-1E4D5617C29B}" srcOrd="10" destOrd="0" presId="urn:microsoft.com/office/officeart/2005/8/layout/bProcess3"/>
    <dgm:cxn modelId="{D7969618-A847-6B44-900E-98794E9D560F}" type="presParOf" srcId="{57E0F40C-4070-F348-949E-C885A4770506}" destId="{095AA103-7E2F-2748-BFD1-CA47A0FB5EDD}" srcOrd="11" destOrd="0" presId="urn:microsoft.com/office/officeart/2005/8/layout/bProcess3"/>
    <dgm:cxn modelId="{C03877C3-9ECA-5E4D-8069-B26C13EE0844}" type="presParOf" srcId="{095AA103-7E2F-2748-BFD1-CA47A0FB5EDD}" destId="{FF6186FA-79DC-BF4C-9ECD-B9D186270E3E}" srcOrd="0" destOrd="0" presId="urn:microsoft.com/office/officeart/2005/8/layout/bProcess3"/>
    <dgm:cxn modelId="{3AB6F49E-1C91-4CFD-9E2B-F56DF05ECFBE}" type="presParOf" srcId="{57E0F40C-4070-F348-949E-C885A4770506}" destId="{41962ED7-2451-4ACC-9EFC-F033A7D114FF}" srcOrd="12" destOrd="0" presId="urn:microsoft.com/office/officeart/2005/8/layout/bProcess3"/>
    <dgm:cxn modelId="{AD9763C6-9D98-4AA9-B114-24162D8998A7}" type="presParOf" srcId="{57E0F40C-4070-F348-949E-C885A4770506}" destId="{DD2C3DBC-BE12-452D-BD41-B0FC9E25EE10}" srcOrd="13" destOrd="0" presId="urn:microsoft.com/office/officeart/2005/8/layout/bProcess3"/>
    <dgm:cxn modelId="{4D5977C9-D106-4AA9-A55B-67C1ABAA3FDE}" type="presParOf" srcId="{DD2C3DBC-BE12-452D-BD41-B0FC9E25EE10}" destId="{449BBB42-FF2F-4B09-AD6A-B92830E390D1}" srcOrd="0" destOrd="0" presId="urn:microsoft.com/office/officeart/2005/8/layout/bProcess3"/>
    <dgm:cxn modelId="{07855F72-BE5C-B648-9514-AEFB35822D63}" type="presParOf" srcId="{57E0F40C-4070-F348-949E-C885A4770506}" destId="{F459C3C5-903E-B840-BE60-8E9B663C7F44}" srcOrd="14" destOrd="0" presId="urn:microsoft.com/office/officeart/2005/8/layout/bProcess3"/>
    <dgm:cxn modelId="{4A098F28-AF49-B040-8B6E-D5EF730F4A15}" type="presParOf" srcId="{57E0F40C-4070-F348-949E-C885A4770506}" destId="{D17FFFF0-9F9F-4948-B493-AE009BB15B55}" srcOrd="15" destOrd="0" presId="urn:microsoft.com/office/officeart/2005/8/layout/bProcess3"/>
    <dgm:cxn modelId="{6F06005C-65AA-FC4F-8AB8-53D9E8CBA466}" type="presParOf" srcId="{D17FFFF0-9F9F-4948-B493-AE009BB15B55}" destId="{407542A1-40E6-F847-A763-77923936CA04}" srcOrd="0" destOrd="0" presId="urn:microsoft.com/office/officeart/2005/8/layout/bProcess3"/>
    <dgm:cxn modelId="{5D2A70FA-6F14-7A43-BDA8-55D44F6E149C}" type="presParOf" srcId="{57E0F40C-4070-F348-949E-C885A4770506}" destId="{621C7656-86E1-6948-9ECC-3CD3070E7C89}" srcOrd="16" destOrd="0" presId="urn:microsoft.com/office/officeart/2005/8/layout/bProcess3"/>
    <dgm:cxn modelId="{7250B86C-0F24-534D-9B23-EDF94B891E17}" type="presParOf" srcId="{57E0F40C-4070-F348-949E-C885A4770506}" destId="{C1FFEDCB-2830-9849-94E0-A5296FD13F62}" srcOrd="17" destOrd="0" presId="urn:microsoft.com/office/officeart/2005/8/layout/bProcess3"/>
    <dgm:cxn modelId="{2919B841-8A62-F545-94BD-BA8E9B5DC1D6}" type="presParOf" srcId="{C1FFEDCB-2830-9849-94E0-A5296FD13F62}" destId="{D57794B7-A93F-5543-8C5F-C8E5BCCC0515}" srcOrd="0" destOrd="0" presId="urn:microsoft.com/office/officeart/2005/8/layout/bProcess3"/>
    <dgm:cxn modelId="{6CDC0AD5-AEA9-4632-9D8D-B7B5E51D1315}" type="presParOf" srcId="{57E0F40C-4070-F348-949E-C885A4770506}" destId="{00F83BD4-7AD7-41A7-97DC-B3691FA76FE6}" srcOrd="18" destOrd="0" presId="urn:microsoft.com/office/officeart/2005/8/layout/bProcess3"/>
    <dgm:cxn modelId="{D3E62B2A-5553-459B-B20D-E414E5391C69}" type="presParOf" srcId="{57E0F40C-4070-F348-949E-C885A4770506}" destId="{EAAED45A-582A-4867-86B2-308C69F3269F}" srcOrd="19" destOrd="0" presId="urn:microsoft.com/office/officeart/2005/8/layout/bProcess3"/>
    <dgm:cxn modelId="{4DFE80C4-BFC4-47C3-ACCA-7C79CB587D01}" type="presParOf" srcId="{EAAED45A-582A-4867-86B2-308C69F3269F}" destId="{7A85C28B-5217-4966-9A7F-FD4FA5BB1141}" srcOrd="0" destOrd="0" presId="urn:microsoft.com/office/officeart/2005/8/layout/bProcess3"/>
    <dgm:cxn modelId="{1EFDFADE-C675-4D7D-A000-44FBFECE64CF}" type="presParOf" srcId="{57E0F40C-4070-F348-949E-C885A4770506}" destId="{8491E570-CAE2-45DF-B490-510CB94F93B9}" srcOrd="20" destOrd="0" presId="urn:microsoft.com/office/officeart/2005/8/layout/bProcess3"/>
  </dgm:cxnLst>
  <dgm:bg>
    <a:noFill/>
  </dgm:bg>
  <dgm:whole>
    <a:ln>
      <a:solidFill>
        <a:schemeClr val="lt1">
          <a:hueOff val="0"/>
          <a:satOff val="0"/>
          <a:lumOff val="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84B579-1557-A849-A8B2-5F451B206B1A}" type="doc">
      <dgm:prSet loTypeId="urn:microsoft.com/office/officeart/2005/8/layout/equation1" loCatId="" qsTypeId="urn:microsoft.com/office/officeart/2005/8/quickstyle/simple1" qsCatId="simple" csTypeId="urn:microsoft.com/office/officeart/2005/8/colors/accent1_2" csCatId="accent1" phldr="1"/>
      <dgm:spPr/>
    </dgm:pt>
    <dgm:pt modelId="{790D39DE-B2CA-6C41-B270-5B73AB4BE71E}">
      <dgm:prSet phldrT="[Text]"/>
      <dgm:spPr>
        <a:solidFill>
          <a:schemeClr val="accent1">
            <a:lumMod val="75000"/>
          </a:schemeClr>
        </a:solidFill>
      </dgm:spPr>
      <dgm:t>
        <a:bodyPr/>
        <a:lstStyle/>
        <a:p>
          <a:r>
            <a:rPr lang="en-US" dirty="0"/>
            <a:t>1</a:t>
          </a:r>
          <a:r>
            <a:rPr lang="en-US" baseline="30000" dirty="0"/>
            <a:t>st</a:t>
          </a:r>
          <a:r>
            <a:rPr lang="en-US" dirty="0"/>
            <a:t> Day of 1</a:t>
          </a:r>
          <a:r>
            <a:rPr lang="en-US" baseline="30000" dirty="0"/>
            <a:t>st</a:t>
          </a:r>
          <a:r>
            <a:rPr lang="en-US" dirty="0"/>
            <a:t> Pay Period After Funding</a:t>
          </a:r>
        </a:p>
      </dgm:t>
    </dgm:pt>
    <dgm:pt modelId="{695BDC5E-D1FD-8E49-809F-0B8EDDE339F8}" type="parTrans" cxnId="{46E9C28C-4481-3D4A-AC15-76728F863FC1}">
      <dgm:prSet/>
      <dgm:spPr/>
      <dgm:t>
        <a:bodyPr/>
        <a:lstStyle/>
        <a:p>
          <a:endParaRPr lang="en-US"/>
        </a:p>
      </dgm:t>
    </dgm:pt>
    <dgm:pt modelId="{D1D7C3D7-EBEE-AE4A-B866-3DD31C4AEED6}" type="sibTrans" cxnId="{46E9C28C-4481-3D4A-AC15-76728F863FC1}">
      <dgm:prSet/>
      <dgm:spPr/>
      <dgm:t>
        <a:bodyPr/>
        <a:lstStyle/>
        <a:p>
          <a:endParaRPr lang="en-US"/>
        </a:p>
      </dgm:t>
    </dgm:pt>
    <dgm:pt modelId="{722773BE-F1F6-DA4E-8722-8B2EC791F192}">
      <dgm:prSet phldrT="[Text]" custT="1"/>
      <dgm:spPr>
        <a:solidFill>
          <a:schemeClr val="accent1">
            <a:lumMod val="75000"/>
          </a:schemeClr>
        </a:solidFill>
      </dgm:spPr>
      <dgm:t>
        <a:bodyPr/>
        <a:lstStyle/>
        <a:p>
          <a:r>
            <a:rPr lang="en-US" sz="1400" dirty="0"/>
            <a:t> 8 Weeks (56 Days)</a:t>
          </a:r>
        </a:p>
      </dgm:t>
    </dgm:pt>
    <dgm:pt modelId="{0579BA54-C831-6F42-8900-78CCF73535AC}" type="parTrans" cxnId="{8FE19E85-62F4-D444-99B1-E4E4729EF4E5}">
      <dgm:prSet/>
      <dgm:spPr/>
      <dgm:t>
        <a:bodyPr/>
        <a:lstStyle/>
        <a:p>
          <a:endParaRPr lang="en-US"/>
        </a:p>
      </dgm:t>
    </dgm:pt>
    <dgm:pt modelId="{578ACB5A-6B94-824C-BF63-72575FC4C3EE}" type="sibTrans" cxnId="{8FE19E85-62F4-D444-99B1-E4E4729EF4E5}">
      <dgm:prSet/>
      <dgm:spPr/>
      <dgm:t>
        <a:bodyPr/>
        <a:lstStyle/>
        <a:p>
          <a:endParaRPr lang="en-US"/>
        </a:p>
      </dgm:t>
    </dgm:pt>
    <dgm:pt modelId="{8A9F598F-B05D-5B4C-B618-F08945CAE79F}">
      <dgm:prSet phldrT="[Text]" custT="1"/>
      <dgm:spPr>
        <a:solidFill>
          <a:schemeClr val="accent2">
            <a:lumMod val="75000"/>
          </a:schemeClr>
        </a:solidFill>
      </dgm:spPr>
      <dgm:t>
        <a:bodyPr/>
        <a:lstStyle/>
        <a:p>
          <a:r>
            <a:rPr lang="en-US" sz="1600" dirty="0"/>
            <a:t>Alternative Payroll Covered Period</a:t>
          </a:r>
          <a:endParaRPr lang="en-US" sz="1600" b="1" dirty="0"/>
        </a:p>
      </dgm:t>
    </dgm:pt>
    <dgm:pt modelId="{E656E8E9-AEAF-E341-B39B-9E0D1D437810}" type="parTrans" cxnId="{D8E9679A-3C35-7D44-A34D-D138A1A917E4}">
      <dgm:prSet/>
      <dgm:spPr/>
      <dgm:t>
        <a:bodyPr/>
        <a:lstStyle/>
        <a:p>
          <a:endParaRPr lang="en-US"/>
        </a:p>
      </dgm:t>
    </dgm:pt>
    <dgm:pt modelId="{5F0F29E0-AB91-D140-BC8D-76523145E831}" type="sibTrans" cxnId="{D8E9679A-3C35-7D44-A34D-D138A1A917E4}">
      <dgm:prSet/>
      <dgm:spPr/>
      <dgm:t>
        <a:bodyPr/>
        <a:lstStyle/>
        <a:p>
          <a:endParaRPr lang="en-US"/>
        </a:p>
      </dgm:t>
    </dgm:pt>
    <dgm:pt modelId="{4A65D9B1-DB76-D147-989B-838FF3AA1AA0}" type="pres">
      <dgm:prSet presAssocID="{7284B579-1557-A849-A8B2-5F451B206B1A}" presName="linearFlow" presStyleCnt="0">
        <dgm:presLayoutVars>
          <dgm:dir/>
          <dgm:resizeHandles val="exact"/>
        </dgm:presLayoutVars>
      </dgm:prSet>
      <dgm:spPr/>
    </dgm:pt>
    <dgm:pt modelId="{ED4F2101-BE3E-1F46-A82F-B458978984CB}" type="pres">
      <dgm:prSet presAssocID="{790D39DE-B2CA-6C41-B270-5B73AB4BE71E}" presName="node" presStyleLbl="node1" presStyleIdx="0" presStyleCnt="3">
        <dgm:presLayoutVars>
          <dgm:bulletEnabled val="1"/>
        </dgm:presLayoutVars>
      </dgm:prSet>
      <dgm:spPr/>
    </dgm:pt>
    <dgm:pt modelId="{C52ADBD8-4C7E-1845-8AD9-BA4D173E7187}" type="pres">
      <dgm:prSet presAssocID="{D1D7C3D7-EBEE-AE4A-B866-3DD31C4AEED6}" presName="spacerL" presStyleCnt="0"/>
      <dgm:spPr/>
    </dgm:pt>
    <dgm:pt modelId="{0DA5D9CF-FD86-024D-982E-CE2352D6E3CD}" type="pres">
      <dgm:prSet presAssocID="{D1D7C3D7-EBEE-AE4A-B866-3DD31C4AEED6}" presName="sibTrans" presStyleLbl="sibTrans2D1" presStyleIdx="0" presStyleCnt="2"/>
      <dgm:spPr/>
    </dgm:pt>
    <dgm:pt modelId="{0BBBFE66-E0BF-2947-A21D-8AB53C8BFE8E}" type="pres">
      <dgm:prSet presAssocID="{D1D7C3D7-EBEE-AE4A-B866-3DD31C4AEED6}" presName="spacerR" presStyleCnt="0"/>
      <dgm:spPr/>
    </dgm:pt>
    <dgm:pt modelId="{ED1233C5-2CB5-A346-BEFA-576952AD490E}" type="pres">
      <dgm:prSet presAssocID="{722773BE-F1F6-DA4E-8722-8B2EC791F192}" presName="node" presStyleLbl="node1" presStyleIdx="1" presStyleCnt="3" custLinFactNeighborX="1" custLinFactNeighborY="3872">
        <dgm:presLayoutVars>
          <dgm:bulletEnabled val="1"/>
        </dgm:presLayoutVars>
      </dgm:prSet>
      <dgm:spPr/>
    </dgm:pt>
    <dgm:pt modelId="{0E9C51E4-9F1A-7C45-8091-312D1546C01D}" type="pres">
      <dgm:prSet presAssocID="{578ACB5A-6B94-824C-BF63-72575FC4C3EE}" presName="spacerL" presStyleCnt="0"/>
      <dgm:spPr/>
    </dgm:pt>
    <dgm:pt modelId="{63E10386-8A37-7046-A340-72B2FB4939B6}" type="pres">
      <dgm:prSet presAssocID="{578ACB5A-6B94-824C-BF63-72575FC4C3EE}" presName="sibTrans" presStyleLbl="sibTrans2D1" presStyleIdx="1" presStyleCnt="2"/>
      <dgm:spPr/>
    </dgm:pt>
    <dgm:pt modelId="{B6420529-B088-7041-9C9B-019D8849F7D8}" type="pres">
      <dgm:prSet presAssocID="{578ACB5A-6B94-824C-BF63-72575FC4C3EE}" presName="spacerR" presStyleCnt="0"/>
      <dgm:spPr/>
    </dgm:pt>
    <dgm:pt modelId="{D65CAA95-27C9-0046-A365-CD91BB19DF81}" type="pres">
      <dgm:prSet presAssocID="{8A9F598F-B05D-5B4C-B618-F08945CAE79F}" presName="node" presStyleLbl="node1" presStyleIdx="2" presStyleCnt="3">
        <dgm:presLayoutVars>
          <dgm:bulletEnabled val="1"/>
        </dgm:presLayoutVars>
      </dgm:prSet>
      <dgm:spPr/>
    </dgm:pt>
  </dgm:ptLst>
  <dgm:cxnLst>
    <dgm:cxn modelId="{2EAAEA57-B8BD-4943-82F3-802F21892FA9}" type="presOf" srcId="{8A9F598F-B05D-5B4C-B618-F08945CAE79F}" destId="{D65CAA95-27C9-0046-A365-CD91BB19DF81}" srcOrd="0" destOrd="0" presId="urn:microsoft.com/office/officeart/2005/8/layout/equation1"/>
    <dgm:cxn modelId="{AA352583-558E-2B4E-9F9B-9346474DD17D}" type="presOf" srcId="{790D39DE-B2CA-6C41-B270-5B73AB4BE71E}" destId="{ED4F2101-BE3E-1F46-A82F-B458978984CB}" srcOrd="0" destOrd="0" presId="urn:microsoft.com/office/officeart/2005/8/layout/equation1"/>
    <dgm:cxn modelId="{8FE19E85-62F4-D444-99B1-E4E4729EF4E5}" srcId="{7284B579-1557-A849-A8B2-5F451B206B1A}" destId="{722773BE-F1F6-DA4E-8722-8B2EC791F192}" srcOrd="1" destOrd="0" parTransId="{0579BA54-C831-6F42-8900-78CCF73535AC}" sibTransId="{578ACB5A-6B94-824C-BF63-72575FC4C3EE}"/>
    <dgm:cxn modelId="{46E9C28C-4481-3D4A-AC15-76728F863FC1}" srcId="{7284B579-1557-A849-A8B2-5F451B206B1A}" destId="{790D39DE-B2CA-6C41-B270-5B73AB4BE71E}" srcOrd="0" destOrd="0" parTransId="{695BDC5E-D1FD-8E49-809F-0B8EDDE339F8}" sibTransId="{D1D7C3D7-EBEE-AE4A-B866-3DD31C4AEED6}"/>
    <dgm:cxn modelId="{D8E9679A-3C35-7D44-A34D-D138A1A917E4}" srcId="{7284B579-1557-A849-A8B2-5F451B206B1A}" destId="{8A9F598F-B05D-5B4C-B618-F08945CAE79F}" srcOrd="2" destOrd="0" parTransId="{E656E8E9-AEAF-E341-B39B-9E0D1D437810}" sibTransId="{5F0F29E0-AB91-D140-BC8D-76523145E831}"/>
    <dgm:cxn modelId="{454186A8-C727-D04B-A486-DBB6FBCED3C8}" type="presOf" srcId="{578ACB5A-6B94-824C-BF63-72575FC4C3EE}" destId="{63E10386-8A37-7046-A340-72B2FB4939B6}" srcOrd="0" destOrd="0" presId="urn:microsoft.com/office/officeart/2005/8/layout/equation1"/>
    <dgm:cxn modelId="{E01825CD-D2EC-EA47-82F5-ADB18A6E036D}" type="presOf" srcId="{7284B579-1557-A849-A8B2-5F451B206B1A}" destId="{4A65D9B1-DB76-D147-989B-838FF3AA1AA0}" srcOrd="0" destOrd="0" presId="urn:microsoft.com/office/officeart/2005/8/layout/equation1"/>
    <dgm:cxn modelId="{089B1DD4-4254-8842-8506-34037AC33296}" type="presOf" srcId="{722773BE-F1F6-DA4E-8722-8B2EC791F192}" destId="{ED1233C5-2CB5-A346-BEFA-576952AD490E}" srcOrd="0" destOrd="0" presId="urn:microsoft.com/office/officeart/2005/8/layout/equation1"/>
    <dgm:cxn modelId="{AD29CAD7-8E90-2E46-AD95-BFF63DDFDA28}" type="presOf" srcId="{D1D7C3D7-EBEE-AE4A-B866-3DD31C4AEED6}" destId="{0DA5D9CF-FD86-024D-982E-CE2352D6E3CD}" srcOrd="0" destOrd="0" presId="urn:microsoft.com/office/officeart/2005/8/layout/equation1"/>
    <dgm:cxn modelId="{885EA4C1-F1CC-6C41-807F-30DE0BDF8585}" type="presParOf" srcId="{4A65D9B1-DB76-D147-989B-838FF3AA1AA0}" destId="{ED4F2101-BE3E-1F46-A82F-B458978984CB}" srcOrd="0" destOrd="0" presId="urn:microsoft.com/office/officeart/2005/8/layout/equation1"/>
    <dgm:cxn modelId="{2641659A-4657-FA45-A5D8-C83E322AAF1B}" type="presParOf" srcId="{4A65D9B1-DB76-D147-989B-838FF3AA1AA0}" destId="{C52ADBD8-4C7E-1845-8AD9-BA4D173E7187}" srcOrd="1" destOrd="0" presId="urn:microsoft.com/office/officeart/2005/8/layout/equation1"/>
    <dgm:cxn modelId="{D39EE03D-6607-A243-B5B3-B55B3BF76560}" type="presParOf" srcId="{4A65D9B1-DB76-D147-989B-838FF3AA1AA0}" destId="{0DA5D9CF-FD86-024D-982E-CE2352D6E3CD}" srcOrd="2" destOrd="0" presId="urn:microsoft.com/office/officeart/2005/8/layout/equation1"/>
    <dgm:cxn modelId="{C4EC3194-3154-1D4F-9866-60BA1D047CA0}" type="presParOf" srcId="{4A65D9B1-DB76-D147-989B-838FF3AA1AA0}" destId="{0BBBFE66-E0BF-2947-A21D-8AB53C8BFE8E}" srcOrd="3" destOrd="0" presId="urn:microsoft.com/office/officeart/2005/8/layout/equation1"/>
    <dgm:cxn modelId="{75AAEF6C-AE7B-2C48-9CF9-7D8E99AB7A42}" type="presParOf" srcId="{4A65D9B1-DB76-D147-989B-838FF3AA1AA0}" destId="{ED1233C5-2CB5-A346-BEFA-576952AD490E}" srcOrd="4" destOrd="0" presId="urn:microsoft.com/office/officeart/2005/8/layout/equation1"/>
    <dgm:cxn modelId="{D420078C-5722-824A-8A23-CD124D3640BF}" type="presParOf" srcId="{4A65D9B1-DB76-D147-989B-838FF3AA1AA0}" destId="{0E9C51E4-9F1A-7C45-8091-312D1546C01D}" srcOrd="5" destOrd="0" presId="urn:microsoft.com/office/officeart/2005/8/layout/equation1"/>
    <dgm:cxn modelId="{772A65DC-E6D3-9549-A9CA-F52A0173FB7C}" type="presParOf" srcId="{4A65D9B1-DB76-D147-989B-838FF3AA1AA0}" destId="{63E10386-8A37-7046-A340-72B2FB4939B6}" srcOrd="6" destOrd="0" presId="urn:microsoft.com/office/officeart/2005/8/layout/equation1"/>
    <dgm:cxn modelId="{227EC9FA-29C5-DA42-8EDE-C06C0EF72C51}" type="presParOf" srcId="{4A65D9B1-DB76-D147-989B-838FF3AA1AA0}" destId="{B6420529-B088-7041-9C9B-019D8849F7D8}" srcOrd="7" destOrd="0" presId="urn:microsoft.com/office/officeart/2005/8/layout/equation1"/>
    <dgm:cxn modelId="{677F50EE-5D02-C047-99AA-AB9403375337}" type="presParOf" srcId="{4A65D9B1-DB76-D147-989B-838FF3AA1AA0}" destId="{D65CAA95-27C9-0046-A365-CD91BB19DF81}"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84B579-1557-A849-A8B2-5F451B206B1A}" type="doc">
      <dgm:prSet loTypeId="urn:microsoft.com/office/officeart/2005/8/layout/equation1" loCatId="" qsTypeId="urn:microsoft.com/office/officeart/2005/8/quickstyle/simple1" qsCatId="simple" csTypeId="urn:microsoft.com/office/officeart/2005/8/colors/accent1_2" csCatId="accent1" phldr="1"/>
      <dgm:spPr/>
    </dgm:pt>
    <dgm:pt modelId="{790D39DE-B2CA-6C41-B270-5B73AB4BE71E}">
      <dgm:prSet phldrT="[Text]" custT="1"/>
      <dgm:spPr>
        <a:solidFill>
          <a:schemeClr val="tx2"/>
        </a:solidFill>
      </dgm:spPr>
      <dgm:t>
        <a:bodyPr/>
        <a:lstStyle/>
        <a:p>
          <a:r>
            <a:rPr lang="en-US" sz="2000" dirty="0"/>
            <a:t>Date Loan Funded </a:t>
          </a:r>
        </a:p>
      </dgm:t>
    </dgm:pt>
    <dgm:pt modelId="{695BDC5E-D1FD-8E49-809F-0B8EDDE339F8}" type="parTrans" cxnId="{46E9C28C-4481-3D4A-AC15-76728F863FC1}">
      <dgm:prSet/>
      <dgm:spPr/>
      <dgm:t>
        <a:bodyPr/>
        <a:lstStyle/>
        <a:p>
          <a:endParaRPr lang="en-US"/>
        </a:p>
      </dgm:t>
    </dgm:pt>
    <dgm:pt modelId="{D1D7C3D7-EBEE-AE4A-B866-3DD31C4AEED6}" type="sibTrans" cxnId="{46E9C28C-4481-3D4A-AC15-76728F863FC1}">
      <dgm:prSet/>
      <dgm:spPr/>
      <dgm:t>
        <a:bodyPr/>
        <a:lstStyle/>
        <a:p>
          <a:endParaRPr lang="en-US"/>
        </a:p>
      </dgm:t>
    </dgm:pt>
    <dgm:pt modelId="{722773BE-F1F6-DA4E-8722-8B2EC791F192}">
      <dgm:prSet phldrT="[Text]" custT="1"/>
      <dgm:spPr>
        <a:solidFill>
          <a:schemeClr val="tx2"/>
        </a:solidFill>
      </dgm:spPr>
      <dgm:t>
        <a:bodyPr/>
        <a:lstStyle/>
        <a:p>
          <a:r>
            <a:rPr lang="en-US" sz="2000" dirty="0"/>
            <a:t>90 </a:t>
          </a:r>
          <a:br>
            <a:rPr lang="en-US" sz="2000" dirty="0"/>
          </a:br>
          <a:r>
            <a:rPr lang="en-US" sz="2000" dirty="0"/>
            <a:t>Days</a:t>
          </a:r>
        </a:p>
      </dgm:t>
    </dgm:pt>
    <dgm:pt modelId="{0579BA54-C831-6F42-8900-78CCF73535AC}" type="parTrans" cxnId="{8FE19E85-62F4-D444-99B1-E4E4729EF4E5}">
      <dgm:prSet/>
      <dgm:spPr/>
      <dgm:t>
        <a:bodyPr/>
        <a:lstStyle/>
        <a:p>
          <a:endParaRPr lang="en-US"/>
        </a:p>
      </dgm:t>
    </dgm:pt>
    <dgm:pt modelId="{578ACB5A-6B94-824C-BF63-72575FC4C3EE}" type="sibTrans" cxnId="{8FE19E85-62F4-D444-99B1-E4E4729EF4E5}">
      <dgm:prSet/>
      <dgm:spPr/>
      <dgm:t>
        <a:bodyPr/>
        <a:lstStyle/>
        <a:p>
          <a:endParaRPr lang="en-US"/>
        </a:p>
      </dgm:t>
    </dgm:pt>
    <dgm:pt modelId="{8A9F598F-B05D-5B4C-B618-F08945CAE79F}">
      <dgm:prSet phldrT="[Text]"/>
      <dgm:spPr>
        <a:solidFill>
          <a:srgbClr val="C00000"/>
        </a:solidFill>
      </dgm:spPr>
      <dgm:t>
        <a:bodyPr/>
        <a:lstStyle/>
        <a:p>
          <a:r>
            <a:rPr lang="en-US" dirty="0"/>
            <a:t>Filing Deadline for Forgiveness</a:t>
          </a:r>
          <a:br>
            <a:rPr lang="en-US" dirty="0"/>
          </a:br>
          <a:r>
            <a:rPr lang="en-US" dirty="0"/>
            <a:t>Application</a:t>
          </a:r>
          <a:endParaRPr lang="en-US" b="1" dirty="0"/>
        </a:p>
      </dgm:t>
    </dgm:pt>
    <dgm:pt modelId="{E656E8E9-AEAF-E341-B39B-9E0D1D437810}" type="parTrans" cxnId="{D8E9679A-3C35-7D44-A34D-D138A1A917E4}">
      <dgm:prSet/>
      <dgm:spPr/>
      <dgm:t>
        <a:bodyPr/>
        <a:lstStyle/>
        <a:p>
          <a:endParaRPr lang="en-US"/>
        </a:p>
      </dgm:t>
    </dgm:pt>
    <dgm:pt modelId="{5F0F29E0-AB91-D140-BC8D-76523145E831}" type="sibTrans" cxnId="{D8E9679A-3C35-7D44-A34D-D138A1A917E4}">
      <dgm:prSet/>
      <dgm:spPr/>
      <dgm:t>
        <a:bodyPr/>
        <a:lstStyle/>
        <a:p>
          <a:endParaRPr lang="en-US"/>
        </a:p>
      </dgm:t>
    </dgm:pt>
    <dgm:pt modelId="{4A65D9B1-DB76-D147-989B-838FF3AA1AA0}" type="pres">
      <dgm:prSet presAssocID="{7284B579-1557-A849-A8B2-5F451B206B1A}" presName="linearFlow" presStyleCnt="0">
        <dgm:presLayoutVars>
          <dgm:dir/>
          <dgm:resizeHandles val="exact"/>
        </dgm:presLayoutVars>
      </dgm:prSet>
      <dgm:spPr/>
    </dgm:pt>
    <dgm:pt modelId="{ED4F2101-BE3E-1F46-A82F-B458978984CB}" type="pres">
      <dgm:prSet presAssocID="{790D39DE-B2CA-6C41-B270-5B73AB4BE71E}" presName="node" presStyleLbl="node1" presStyleIdx="0" presStyleCnt="3">
        <dgm:presLayoutVars>
          <dgm:bulletEnabled val="1"/>
        </dgm:presLayoutVars>
      </dgm:prSet>
      <dgm:spPr/>
    </dgm:pt>
    <dgm:pt modelId="{C52ADBD8-4C7E-1845-8AD9-BA4D173E7187}" type="pres">
      <dgm:prSet presAssocID="{D1D7C3D7-EBEE-AE4A-B866-3DD31C4AEED6}" presName="spacerL" presStyleCnt="0"/>
      <dgm:spPr/>
    </dgm:pt>
    <dgm:pt modelId="{0DA5D9CF-FD86-024D-982E-CE2352D6E3CD}" type="pres">
      <dgm:prSet presAssocID="{D1D7C3D7-EBEE-AE4A-B866-3DD31C4AEED6}" presName="sibTrans" presStyleLbl="sibTrans2D1" presStyleIdx="0" presStyleCnt="2"/>
      <dgm:spPr/>
    </dgm:pt>
    <dgm:pt modelId="{0BBBFE66-E0BF-2947-A21D-8AB53C8BFE8E}" type="pres">
      <dgm:prSet presAssocID="{D1D7C3D7-EBEE-AE4A-B866-3DD31C4AEED6}" presName="spacerR" presStyleCnt="0"/>
      <dgm:spPr/>
    </dgm:pt>
    <dgm:pt modelId="{ED1233C5-2CB5-A346-BEFA-576952AD490E}" type="pres">
      <dgm:prSet presAssocID="{722773BE-F1F6-DA4E-8722-8B2EC791F192}" presName="node" presStyleLbl="node1" presStyleIdx="1" presStyleCnt="3">
        <dgm:presLayoutVars>
          <dgm:bulletEnabled val="1"/>
        </dgm:presLayoutVars>
      </dgm:prSet>
      <dgm:spPr/>
    </dgm:pt>
    <dgm:pt modelId="{0E9C51E4-9F1A-7C45-8091-312D1546C01D}" type="pres">
      <dgm:prSet presAssocID="{578ACB5A-6B94-824C-BF63-72575FC4C3EE}" presName="spacerL" presStyleCnt="0"/>
      <dgm:spPr/>
    </dgm:pt>
    <dgm:pt modelId="{63E10386-8A37-7046-A340-72B2FB4939B6}" type="pres">
      <dgm:prSet presAssocID="{578ACB5A-6B94-824C-BF63-72575FC4C3EE}" presName="sibTrans" presStyleLbl="sibTrans2D1" presStyleIdx="1" presStyleCnt="2"/>
      <dgm:spPr/>
    </dgm:pt>
    <dgm:pt modelId="{B6420529-B088-7041-9C9B-019D8849F7D8}" type="pres">
      <dgm:prSet presAssocID="{578ACB5A-6B94-824C-BF63-72575FC4C3EE}" presName="spacerR" presStyleCnt="0"/>
      <dgm:spPr/>
    </dgm:pt>
    <dgm:pt modelId="{D65CAA95-27C9-0046-A365-CD91BB19DF81}" type="pres">
      <dgm:prSet presAssocID="{8A9F598F-B05D-5B4C-B618-F08945CAE79F}" presName="node" presStyleLbl="node1" presStyleIdx="2" presStyleCnt="3">
        <dgm:presLayoutVars>
          <dgm:bulletEnabled val="1"/>
        </dgm:presLayoutVars>
      </dgm:prSet>
      <dgm:spPr/>
    </dgm:pt>
  </dgm:ptLst>
  <dgm:cxnLst>
    <dgm:cxn modelId="{2EAAEA57-B8BD-4943-82F3-802F21892FA9}" type="presOf" srcId="{8A9F598F-B05D-5B4C-B618-F08945CAE79F}" destId="{D65CAA95-27C9-0046-A365-CD91BB19DF81}" srcOrd="0" destOrd="0" presId="urn:microsoft.com/office/officeart/2005/8/layout/equation1"/>
    <dgm:cxn modelId="{AA352583-558E-2B4E-9F9B-9346474DD17D}" type="presOf" srcId="{790D39DE-B2CA-6C41-B270-5B73AB4BE71E}" destId="{ED4F2101-BE3E-1F46-A82F-B458978984CB}" srcOrd="0" destOrd="0" presId="urn:microsoft.com/office/officeart/2005/8/layout/equation1"/>
    <dgm:cxn modelId="{8FE19E85-62F4-D444-99B1-E4E4729EF4E5}" srcId="{7284B579-1557-A849-A8B2-5F451B206B1A}" destId="{722773BE-F1F6-DA4E-8722-8B2EC791F192}" srcOrd="1" destOrd="0" parTransId="{0579BA54-C831-6F42-8900-78CCF73535AC}" sibTransId="{578ACB5A-6B94-824C-BF63-72575FC4C3EE}"/>
    <dgm:cxn modelId="{46E9C28C-4481-3D4A-AC15-76728F863FC1}" srcId="{7284B579-1557-A849-A8B2-5F451B206B1A}" destId="{790D39DE-B2CA-6C41-B270-5B73AB4BE71E}" srcOrd="0" destOrd="0" parTransId="{695BDC5E-D1FD-8E49-809F-0B8EDDE339F8}" sibTransId="{D1D7C3D7-EBEE-AE4A-B866-3DD31C4AEED6}"/>
    <dgm:cxn modelId="{D8E9679A-3C35-7D44-A34D-D138A1A917E4}" srcId="{7284B579-1557-A849-A8B2-5F451B206B1A}" destId="{8A9F598F-B05D-5B4C-B618-F08945CAE79F}" srcOrd="2" destOrd="0" parTransId="{E656E8E9-AEAF-E341-B39B-9E0D1D437810}" sibTransId="{5F0F29E0-AB91-D140-BC8D-76523145E831}"/>
    <dgm:cxn modelId="{454186A8-C727-D04B-A486-DBB6FBCED3C8}" type="presOf" srcId="{578ACB5A-6B94-824C-BF63-72575FC4C3EE}" destId="{63E10386-8A37-7046-A340-72B2FB4939B6}" srcOrd="0" destOrd="0" presId="urn:microsoft.com/office/officeart/2005/8/layout/equation1"/>
    <dgm:cxn modelId="{E01825CD-D2EC-EA47-82F5-ADB18A6E036D}" type="presOf" srcId="{7284B579-1557-A849-A8B2-5F451B206B1A}" destId="{4A65D9B1-DB76-D147-989B-838FF3AA1AA0}" srcOrd="0" destOrd="0" presId="urn:microsoft.com/office/officeart/2005/8/layout/equation1"/>
    <dgm:cxn modelId="{089B1DD4-4254-8842-8506-34037AC33296}" type="presOf" srcId="{722773BE-F1F6-DA4E-8722-8B2EC791F192}" destId="{ED1233C5-2CB5-A346-BEFA-576952AD490E}" srcOrd="0" destOrd="0" presId="urn:microsoft.com/office/officeart/2005/8/layout/equation1"/>
    <dgm:cxn modelId="{AD29CAD7-8E90-2E46-AD95-BFF63DDFDA28}" type="presOf" srcId="{D1D7C3D7-EBEE-AE4A-B866-3DD31C4AEED6}" destId="{0DA5D9CF-FD86-024D-982E-CE2352D6E3CD}" srcOrd="0" destOrd="0" presId="urn:microsoft.com/office/officeart/2005/8/layout/equation1"/>
    <dgm:cxn modelId="{885EA4C1-F1CC-6C41-807F-30DE0BDF8585}" type="presParOf" srcId="{4A65D9B1-DB76-D147-989B-838FF3AA1AA0}" destId="{ED4F2101-BE3E-1F46-A82F-B458978984CB}" srcOrd="0" destOrd="0" presId="urn:microsoft.com/office/officeart/2005/8/layout/equation1"/>
    <dgm:cxn modelId="{2641659A-4657-FA45-A5D8-C83E322AAF1B}" type="presParOf" srcId="{4A65D9B1-DB76-D147-989B-838FF3AA1AA0}" destId="{C52ADBD8-4C7E-1845-8AD9-BA4D173E7187}" srcOrd="1" destOrd="0" presId="urn:microsoft.com/office/officeart/2005/8/layout/equation1"/>
    <dgm:cxn modelId="{D39EE03D-6607-A243-B5B3-B55B3BF76560}" type="presParOf" srcId="{4A65D9B1-DB76-D147-989B-838FF3AA1AA0}" destId="{0DA5D9CF-FD86-024D-982E-CE2352D6E3CD}" srcOrd="2" destOrd="0" presId="urn:microsoft.com/office/officeart/2005/8/layout/equation1"/>
    <dgm:cxn modelId="{C4EC3194-3154-1D4F-9866-60BA1D047CA0}" type="presParOf" srcId="{4A65D9B1-DB76-D147-989B-838FF3AA1AA0}" destId="{0BBBFE66-E0BF-2947-A21D-8AB53C8BFE8E}" srcOrd="3" destOrd="0" presId="urn:microsoft.com/office/officeart/2005/8/layout/equation1"/>
    <dgm:cxn modelId="{75AAEF6C-AE7B-2C48-9CF9-7D8E99AB7A42}" type="presParOf" srcId="{4A65D9B1-DB76-D147-989B-838FF3AA1AA0}" destId="{ED1233C5-2CB5-A346-BEFA-576952AD490E}" srcOrd="4" destOrd="0" presId="urn:microsoft.com/office/officeart/2005/8/layout/equation1"/>
    <dgm:cxn modelId="{D420078C-5722-824A-8A23-CD124D3640BF}" type="presParOf" srcId="{4A65D9B1-DB76-D147-989B-838FF3AA1AA0}" destId="{0E9C51E4-9F1A-7C45-8091-312D1546C01D}" srcOrd="5" destOrd="0" presId="urn:microsoft.com/office/officeart/2005/8/layout/equation1"/>
    <dgm:cxn modelId="{772A65DC-E6D3-9549-A9CA-F52A0173FB7C}" type="presParOf" srcId="{4A65D9B1-DB76-D147-989B-838FF3AA1AA0}" destId="{63E10386-8A37-7046-A340-72B2FB4939B6}" srcOrd="6" destOrd="0" presId="urn:microsoft.com/office/officeart/2005/8/layout/equation1"/>
    <dgm:cxn modelId="{227EC9FA-29C5-DA42-8EDE-C06C0EF72C51}" type="presParOf" srcId="{4A65D9B1-DB76-D147-989B-838FF3AA1AA0}" destId="{B6420529-B088-7041-9C9B-019D8849F7D8}" srcOrd="7" destOrd="0" presId="urn:microsoft.com/office/officeart/2005/8/layout/equation1"/>
    <dgm:cxn modelId="{677F50EE-5D02-C047-99AA-AB9403375337}" type="presParOf" srcId="{4A65D9B1-DB76-D147-989B-838FF3AA1AA0}" destId="{D65CAA95-27C9-0046-A365-CD91BB19DF81}" srcOrd="8" destOrd="0" presId="urn:microsoft.com/office/officeart/2005/8/layout/equati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D8873-BFE5-A845-A076-44FA55C8663C}">
      <dsp:nvSpPr>
        <dsp:cNvPr id="0" name=""/>
        <dsp:cNvSpPr/>
      </dsp:nvSpPr>
      <dsp:spPr>
        <a:xfrm>
          <a:off x="1575035" y="878494"/>
          <a:ext cx="331733" cy="91440"/>
        </a:xfrm>
        <a:custGeom>
          <a:avLst/>
          <a:gdLst/>
          <a:ahLst/>
          <a:cxnLst/>
          <a:rect l="0" t="0" r="0" b="0"/>
          <a:pathLst>
            <a:path>
              <a:moveTo>
                <a:pt x="0" y="45720"/>
              </a:moveTo>
              <a:lnTo>
                <a:pt x="331733" y="45720"/>
              </a:lnTo>
            </a:path>
          </a:pathLst>
        </a:custGeom>
        <a:noFill/>
        <a:ln w="34925" cap="flat" cmpd="sng" algn="ctr">
          <a:solidFill>
            <a:schemeClr val="bg2">
              <a:lumMod val="75000"/>
            </a:schemeClr>
          </a:solidFill>
          <a:prstDash val="solid"/>
          <a:miter lim="800000"/>
          <a:tailEnd type="triangle"/>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31843" y="922402"/>
        <a:ext cx="18116" cy="3623"/>
      </dsp:txXfrm>
    </dsp:sp>
    <dsp:sp modelId="{2A13836B-EF5F-D143-A9B0-16F03A83940B}">
      <dsp:nvSpPr>
        <dsp:cNvPr id="0" name=""/>
        <dsp:cNvSpPr/>
      </dsp:nvSpPr>
      <dsp:spPr>
        <a:xfrm>
          <a:off x="1470" y="451605"/>
          <a:ext cx="1575364" cy="945218"/>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Borrower gathers all required supporting data</a:t>
          </a:r>
        </a:p>
      </dsp:txBody>
      <dsp:txXfrm>
        <a:off x="1470" y="451605"/>
        <a:ext cx="1575364" cy="945218"/>
      </dsp:txXfrm>
    </dsp:sp>
    <dsp:sp modelId="{E2C28582-D2F9-C447-B6ED-25EB1762447B}">
      <dsp:nvSpPr>
        <dsp:cNvPr id="0" name=""/>
        <dsp:cNvSpPr/>
      </dsp:nvSpPr>
      <dsp:spPr>
        <a:xfrm>
          <a:off x="3512733" y="878494"/>
          <a:ext cx="331733" cy="91440"/>
        </a:xfrm>
        <a:custGeom>
          <a:avLst/>
          <a:gdLst/>
          <a:ahLst/>
          <a:cxnLst/>
          <a:rect l="0" t="0" r="0" b="0"/>
          <a:pathLst>
            <a:path>
              <a:moveTo>
                <a:pt x="0" y="45720"/>
              </a:moveTo>
              <a:lnTo>
                <a:pt x="331733" y="45720"/>
              </a:lnTo>
            </a:path>
          </a:pathLst>
        </a:custGeom>
        <a:noFill/>
        <a:ln w="34925" cap="flat" cmpd="sng" algn="ctr">
          <a:solidFill>
            <a:schemeClr val="bg2">
              <a:lumMod val="75000"/>
            </a:schemeClr>
          </a:solidFill>
          <a:prstDash val="solid"/>
          <a:miter lim="800000"/>
          <a:tailEnd type="triangle"/>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69541" y="922402"/>
        <a:ext cx="18116" cy="3623"/>
      </dsp:txXfrm>
    </dsp:sp>
    <dsp:sp modelId="{6B4C4670-19B8-234B-A440-D33023A4D5F6}">
      <dsp:nvSpPr>
        <dsp:cNvPr id="0" name=""/>
        <dsp:cNvSpPr/>
      </dsp:nvSpPr>
      <dsp:spPr>
        <a:xfrm>
          <a:off x="1939168" y="451605"/>
          <a:ext cx="1575364" cy="945218"/>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 Borrower logs in to TSB Portal</a:t>
          </a:r>
        </a:p>
      </dsp:txBody>
      <dsp:txXfrm>
        <a:off x="1939168" y="451605"/>
        <a:ext cx="1575364" cy="945218"/>
      </dsp:txXfrm>
    </dsp:sp>
    <dsp:sp modelId="{8EA02967-D8BA-7F43-9D0C-451AC4F044D8}">
      <dsp:nvSpPr>
        <dsp:cNvPr id="0" name=""/>
        <dsp:cNvSpPr/>
      </dsp:nvSpPr>
      <dsp:spPr>
        <a:xfrm>
          <a:off x="5450431" y="878494"/>
          <a:ext cx="331733" cy="91440"/>
        </a:xfrm>
        <a:custGeom>
          <a:avLst/>
          <a:gdLst/>
          <a:ahLst/>
          <a:cxnLst/>
          <a:rect l="0" t="0" r="0" b="0"/>
          <a:pathLst>
            <a:path>
              <a:moveTo>
                <a:pt x="0" y="45720"/>
              </a:moveTo>
              <a:lnTo>
                <a:pt x="331733" y="45720"/>
              </a:lnTo>
            </a:path>
          </a:pathLst>
        </a:custGeom>
        <a:noFill/>
        <a:ln w="34925" cap="flat" cmpd="sng" algn="ctr">
          <a:solidFill>
            <a:schemeClr val="bg2">
              <a:lumMod val="75000"/>
            </a:schemeClr>
          </a:solidFill>
          <a:prstDash val="solid"/>
          <a:miter lim="800000"/>
          <a:tailEnd type="triangle"/>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07239" y="922402"/>
        <a:ext cx="18116" cy="3623"/>
      </dsp:txXfrm>
    </dsp:sp>
    <dsp:sp modelId="{7795A20E-26CD-D546-A417-1EFF8BE1F009}">
      <dsp:nvSpPr>
        <dsp:cNvPr id="0" name=""/>
        <dsp:cNvSpPr/>
      </dsp:nvSpPr>
      <dsp:spPr>
        <a:xfrm>
          <a:off x="3876866" y="451605"/>
          <a:ext cx="1575364" cy="945218"/>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Download and complete SBA Forgiveness Application. Save to portal.</a:t>
          </a:r>
        </a:p>
      </dsp:txBody>
      <dsp:txXfrm>
        <a:off x="3876866" y="451605"/>
        <a:ext cx="1575364" cy="945218"/>
      </dsp:txXfrm>
    </dsp:sp>
    <dsp:sp modelId="{61D94244-67A2-3A42-BCBA-C099426C3BD9}">
      <dsp:nvSpPr>
        <dsp:cNvPr id="0" name=""/>
        <dsp:cNvSpPr/>
      </dsp:nvSpPr>
      <dsp:spPr>
        <a:xfrm>
          <a:off x="789152" y="1395023"/>
          <a:ext cx="5813094" cy="331733"/>
        </a:xfrm>
        <a:custGeom>
          <a:avLst/>
          <a:gdLst/>
          <a:ahLst/>
          <a:cxnLst/>
          <a:rect l="0" t="0" r="0" b="0"/>
          <a:pathLst>
            <a:path>
              <a:moveTo>
                <a:pt x="5813094" y="0"/>
              </a:moveTo>
              <a:lnTo>
                <a:pt x="5813094" y="182966"/>
              </a:lnTo>
              <a:lnTo>
                <a:pt x="0" y="182966"/>
              </a:lnTo>
              <a:lnTo>
                <a:pt x="0" y="331733"/>
              </a:lnTo>
            </a:path>
          </a:pathLst>
        </a:custGeom>
        <a:noFill/>
        <a:ln w="34925" cap="flat" cmpd="sng" algn="ctr">
          <a:solidFill>
            <a:schemeClr val="bg2">
              <a:lumMod val="75000"/>
            </a:schemeClr>
          </a:solidFill>
          <a:prstDash val="solid"/>
          <a:miter lim="800000"/>
          <a:tailEnd type="triangle"/>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50090" y="1559079"/>
        <a:ext cx="291218" cy="3623"/>
      </dsp:txXfrm>
    </dsp:sp>
    <dsp:sp modelId="{F22DAB03-46ED-7940-AA08-14E4C97F5A2A}">
      <dsp:nvSpPr>
        <dsp:cNvPr id="0" name=""/>
        <dsp:cNvSpPr/>
      </dsp:nvSpPr>
      <dsp:spPr>
        <a:xfrm>
          <a:off x="5814564" y="451605"/>
          <a:ext cx="1575364" cy="945218"/>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Upload required documentation for 1)Payroll Costs 2) Non Payroll Costs 3) FTE Calculations </a:t>
          </a:r>
        </a:p>
      </dsp:txBody>
      <dsp:txXfrm>
        <a:off x="5814564" y="451605"/>
        <a:ext cx="1575364" cy="945218"/>
      </dsp:txXfrm>
    </dsp:sp>
    <dsp:sp modelId="{5DABED99-C83F-5145-8696-13D3907E9ADC}">
      <dsp:nvSpPr>
        <dsp:cNvPr id="0" name=""/>
        <dsp:cNvSpPr/>
      </dsp:nvSpPr>
      <dsp:spPr>
        <a:xfrm>
          <a:off x="1575035" y="2186047"/>
          <a:ext cx="331733" cy="91440"/>
        </a:xfrm>
        <a:custGeom>
          <a:avLst/>
          <a:gdLst/>
          <a:ahLst/>
          <a:cxnLst/>
          <a:rect l="0" t="0" r="0" b="0"/>
          <a:pathLst>
            <a:path>
              <a:moveTo>
                <a:pt x="0" y="45720"/>
              </a:moveTo>
              <a:lnTo>
                <a:pt x="331733" y="45720"/>
              </a:lnTo>
            </a:path>
          </a:pathLst>
        </a:custGeom>
        <a:noFill/>
        <a:ln w="34925" cap="flat" cmpd="sng" algn="ctr">
          <a:solidFill>
            <a:schemeClr val="bg2">
              <a:lumMod val="75000"/>
            </a:schemeClr>
          </a:solidFill>
          <a:prstDash val="solid"/>
          <a:miter lim="800000"/>
          <a:tailEnd type="triangle"/>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31843" y="2229955"/>
        <a:ext cx="18116" cy="3623"/>
      </dsp:txXfrm>
    </dsp:sp>
    <dsp:sp modelId="{A28F1D64-63BE-4E47-93EF-7534A74F43E2}">
      <dsp:nvSpPr>
        <dsp:cNvPr id="0" name=""/>
        <dsp:cNvSpPr/>
      </dsp:nvSpPr>
      <dsp:spPr>
        <a:xfrm>
          <a:off x="1470" y="1759157"/>
          <a:ext cx="1575364" cy="945218"/>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u="none" kern="1200" dirty="0"/>
            <a:t>Bank prepares </a:t>
          </a:r>
          <a:r>
            <a:rPr lang="en-US" sz="1100" kern="1200" dirty="0"/>
            <a:t>forgiveness submission </a:t>
          </a:r>
          <a:r>
            <a:rPr lang="en-US" sz="1100" kern="1200"/>
            <a:t>to SBA</a:t>
          </a:r>
          <a:endParaRPr lang="en-US" sz="1100" kern="1200" dirty="0"/>
        </a:p>
      </dsp:txBody>
      <dsp:txXfrm>
        <a:off x="1470" y="1759157"/>
        <a:ext cx="1575364" cy="945218"/>
      </dsp:txXfrm>
    </dsp:sp>
    <dsp:sp modelId="{095AA103-7E2F-2748-BFD1-CA47A0FB5EDD}">
      <dsp:nvSpPr>
        <dsp:cNvPr id="0" name=""/>
        <dsp:cNvSpPr/>
      </dsp:nvSpPr>
      <dsp:spPr>
        <a:xfrm>
          <a:off x="3512733" y="2186047"/>
          <a:ext cx="331733" cy="91440"/>
        </a:xfrm>
        <a:custGeom>
          <a:avLst/>
          <a:gdLst/>
          <a:ahLst/>
          <a:cxnLst/>
          <a:rect l="0" t="0" r="0" b="0"/>
          <a:pathLst>
            <a:path>
              <a:moveTo>
                <a:pt x="0" y="45720"/>
              </a:moveTo>
              <a:lnTo>
                <a:pt x="331733" y="45720"/>
              </a:lnTo>
            </a:path>
          </a:pathLst>
        </a:custGeom>
        <a:noFill/>
        <a:ln w="34925" cap="flat" cmpd="sng" algn="ctr">
          <a:solidFill>
            <a:schemeClr val="bg2">
              <a:lumMod val="75000"/>
            </a:schemeClr>
          </a:solidFill>
          <a:prstDash val="solid"/>
          <a:miter lim="800000"/>
          <a:tailEnd type="triangle"/>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69541" y="2229955"/>
        <a:ext cx="18116" cy="3623"/>
      </dsp:txXfrm>
    </dsp:sp>
    <dsp:sp modelId="{C945E50F-72DA-A04B-849F-1E4D5617C29B}">
      <dsp:nvSpPr>
        <dsp:cNvPr id="0" name=""/>
        <dsp:cNvSpPr/>
      </dsp:nvSpPr>
      <dsp:spPr>
        <a:xfrm>
          <a:off x="1939168" y="1759157"/>
          <a:ext cx="1575364" cy="945218"/>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Bank submits to SBA E-Tran for approval</a:t>
          </a:r>
        </a:p>
      </dsp:txBody>
      <dsp:txXfrm>
        <a:off x="1939168" y="1759157"/>
        <a:ext cx="1575364" cy="945218"/>
      </dsp:txXfrm>
    </dsp:sp>
    <dsp:sp modelId="{DD2C3DBC-BE12-452D-BD41-B0FC9E25EE10}">
      <dsp:nvSpPr>
        <dsp:cNvPr id="0" name=""/>
        <dsp:cNvSpPr/>
      </dsp:nvSpPr>
      <dsp:spPr>
        <a:xfrm>
          <a:off x="5450431" y="2186047"/>
          <a:ext cx="331733" cy="91440"/>
        </a:xfrm>
        <a:custGeom>
          <a:avLst/>
          <a:gdLst/>
          <a:ahLst/>
          <a:cxnLst/>
          <a:rect l="0" t="0" r="0" b="0"/>
          <a:pathLst>
            <a:path>
              <a:moveTo>
                <a:pt x="0" y="45720"/>
              </a:moveTo>
              <a:lnTo>
                <a:pt x="33173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07239" y="2229955"/>
        <a:ext cx="18116" cy="3623"/>
      </dsp:txXfrm>
    </dsp:sp>
    <dsp:sp modelId="{41962ED7-2451-4ACC-9EFC-F033A7D114FF}">
      <dsp:nvSpPr>
        <dsp:cNvPr id="0" name=""/>
        <dsp:cNvSpPr/>
      </dsp:nvSpPr>
      <dsp:spPr>
        <a:xfrm>
          <a:off x="3876866" y="1759157"/>
          <a:ext cx="1575364" cy="945218"/>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Bank receives notice of approved forgiveness amount from SBA</a:t>
          </a:r>
        </a:p>
      </dsp:txBody>
      <dsp:txXfrm>
        <a:off x="3876866" y="1759157"/>
        <a:ext cx="1575364" cy="945218"/>
      </dsp:txXfrm>
    </dsp:sp>
    <dsp:sp modelId="{D17FFFF0-9F9F-4948-B493-AE009BB15B55}">
      <dsp:nvSpPr>
        <dsp:cNvPr id="0" name=""/>
        <dsp:cNvSpPr/>
      </dsp:nvSpPr>
      <dsp:spPr>
        <a:xfrm>
          <a:off x="789152" y="2702576"/>
          <a:ext cx="5813094" cy="331733"/>
        </a:xfrm>
        <a:custGeom>
          <a:avLst/>
          <a:gdLst/>
          <a:ahLst/>
          <a:cxnLst/>
          <a:rect l="0" t="0" r="0" b="0"/>
          <a:pathLst>
            <a:path>
              <a:moveTo>
                <a:pt x="5813094" y="0"/>
              </a:moveTo>
              <a:lnTo>
                <a:pt x="5813094" y="182966"/>
              </a:lnTo>
              <a:lnTo>
                <a:pt x="0" y="182966"/>
              </a:lnTo>
              <a:lnTo>
                <a:pt x="0" y="331733"/>
              </a:lnTo>
            </a:path>
          </a:pathLst>
        </a:custGeom>
        <a:noFill/>
        <a:ln w="34925" cap="flat" cmpd="sng" algn="ctr">
          <a:solidFill>
            <a:schemeClr val="bg2">
              <a:lumMod val="75000"/>
            </a:schemeClr>
          </a:solidFill>
          <a:prstDash val="solid"/>
          <a:miter lim="800000"/>
          <a:tailEnd type="triangle"/>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50090" y="2866631"/>
        <a:ext cx="291218" cy="3623"/>
      </dsp:txXfrm>
    </dsp:sp>
    <dsp:sp modelId="{F459C3C5-903E-B840-BE60-8E9B663C7F44}">
      <dsp:nvSpPr>
        <dsp:cNvPr id="0" name=""/>
        <dsp:cNvSpPr/>
      </dsp:nvSpPr>
      <dsp:spPr>
        <a:xfrm>
          <a:off x="5814564" y="1759157"/>
          <a:ext cx="1575364" cy="945218"/>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Bank notifies customer of action</a:t>
          </a:r>
        </a:p>
      </dsp:txBody>
      <dsp:txXfrm>
        <a:off x="5814564" y="1759157"/>
        <a:ext cx="1575364" cy="945218"/>
      </dsp:txXfrm>
    </dsp:sp>
    <dsp:sp modelId="{C1FFEDCB-2830-9849-94E0-A5296FD13F62}">
      <dsp:nvSpPr>
        <dsp:cNvPr id="0" name=""/>
        <dsp:cNvSpPr/>
      </dsp:nvSpPr>
      <dsp:spPr>
        <a:xfrm>
          <a:off x="1575035" y="3493599"/>
          <a:ext cx="331733" cy="91440"/>
        </a:xfrm>
        <a:custGeom>
          <a:avLst/>
          <a:gdLst/>
          <a:ahLst/>
          <a:cxnLst/>
          <a:rect l="0" t="0" r="0" b="0"/>
          <a:pathLst>
            <a:path>
              <a:moveTo>
                <a:pt x="0" y="45720"/>
              </a:moveTo>
              <a:lnTo>
                <a:pt x="331733" y="45720"/>
              </a:lnTo>
            </a:path>
          </a:pathLst>
        </a:custGeom>
        <a:noFill/>
        <a:ln w="34925" cap="flat" cmpd="sng" algn="ctr">
          <a:solidFill>
            <a:schemeClr val="bg2">
              <a:lumMod val="75000"/>
            </a:schemeClr>
          </a:solidFill>
          <a:prstDash val="solid"/>
          <a:miter lim="800000"/>
          <a:tailEnd type="triangle"/>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31843" y="3537507"/>
        <a:ext cx="18116" cy="3623"/>
      </dsp:txXfrm>
    </dsp:sp>
    <dsp:sp modelId="{621C7656-86E1-6948-9ECC-3CD3070E7C89}">
      <dsp:nvSpPr>
        <dsp:cNvPr id="0" name=""/>
        <dsp:cNvSpPr/>
      </dsp:nvSpPr>
      <dsp:spPr>
        <a:xfrm>
          <a:off x="1470" y="3066710"/>
          <a:ext cx="1575364" cy="945218"/>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Bank receive forgiveness funds from SBA and applies to borrower’s loan</a:t>
          </a:r>
        </a:p>
      </dsp:txBody>
      <dsp:txXfrm>
        <a:off x="1470" y="3066710"/>
        <a:ext cx="1575364" cy="945218"/>
      </dsp:txXfrm>
    </dsp:sp>
    <dsp:sp modelId="{EAAED45A-582A-4867-86B2-308C69F3269F}">
      <dsp:nvSpPr>
        <dsp:cNvPr id="0" name=""/>
        <dsp:cNvSpPr/>
      </dsp:nvSpPr>
      <dsp:spPr>
        <a:xfrm>
          <a:off x="3512733" y="3493599"/>
          <a:ext cx="331733" cy="91440"/>
        </a:xfrm>
        <a:custGeom>
          <a:avLst/>
          <a:gdLst/>
          <a:ahLst/>
          <a:cxnLst/>
          <a:rect l="0" t="0" r="0" b="0"/>
          <a:pathLst>
            <a:path>
              <a:moveTo>
                <a:pt x="0" y="45720"/>
              </a:moveTo>
              <a:lnTo>
                <a:pt x="33173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69541" y="3537507"/>
        <a:ext cx="18116" cy="3623"/>
      </dsp:txXfrm>
    </dsp:sp>
    <dsp:sp modelId="{00F83BD4-7AD7-41A7-97DC-B3691FA76FE6}">
      <dsp:nvSpPr>
        <dsp:cNvPr id="0" name=""/>
        <dsp:cNvSpPr/>
      </dsp:nvSpPr>
      <dsp:spPr>
        <a:xfrm>
          <a:off x="1939168" y="3066710"/>
          <a:ext cx="1575364" cy="945218"/>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Calculate payments payment based on  remaining loan balance, notify borrower, and update system</a:t>
          </a:r>
        </a:p>
      </dsp:txBody>
      <dsp:txXfrm>
        <a:off x="1939168" y="3066710"/>
        <a:ext cx="1575364" cy="945218"/>
      </dsp:txXfrm>
    </dsp:sp>
    <dsp:sp modelId="{8491E570-CAE2-45DF-B490-510CB94F93B9}">
      <dsp:nvSpPr>
        <dsp:cNvPr id="0" name=""/>
        <dsp:cNvSpPr/>
      </dsp:nvSpPr>
      <dsp:spPr>
        <a:xfrm>
          <a:off x="3876866" y="3066710"/>
          <a:ext cx="1575364" cy="945218"/>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Borrower pays out remaining loan balance over 18 months (beginning Nov)</a:t>
          </a:r>
        </a:p>
      </dsp:txBody>
      <dsp:txXfrm>
        <a:off x="3876866" y="3066710"/>
        <a:ext cx="1575364" cy="9452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F2101-BE3E-1F46-A82F-B458978984CB}">
      <dsp:nvSpPr>
        <dsp:cNvPr id="0" name=""/>
        <dsp:cNvSpPr/>
      </dsp:nvSpPr>
      <dsp:spPr>
        <a:xfrm>
          <a:off x="1025" y="120700"/>
          <a:ext cx="1358800" cy="1358800"/>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1</a:t>
          </a:r>
          <a:r>
            <a:rPr lang="en-US" sz="1400" kern="1200" baseline="30000" dirty="0"/>
            <a:t>st</a:t>
          </a:r>
          <a:r>
            <a:rPr lang="en-US" sz="1400" kern="1200" dirty="0"/>
            <a:t> Day of 1</a:t>
          </a:r>
          <a:r>
            <a:rPr lang="en-US" sz="1400" kern="1200" baseline="30000" dirty="0"/>
            <a:t>st</a:t>
          </a:r>
          <a:r>
            <a:rPr lang="en-US" sz="1400" kern="1200" dirty="0"/>
            <a:t> Pay Period After Funding</a:t>
          </a:r>
        </a:p>
      </dsp:txBody>
      <dsp:txXfrm>
        <a:off x="200017" y="319692"/>
        <a:ext cx="960816" cy="960816"/>
      </dsp:txXfrm>
    </dsp:sp>
    <dsp:sp modelId="{0DA5D9CF-FD86-024D-982E-CE2352D6E3CD}">
      <dsp:nvSpPr>
        <dsp:cNvPr id="0" name=""/>
        <dsp:cNvSpPr/>
      </dsp:nvSpPr>
      <dsp:spPr>
        <a:xfrm>
          <a:off x="1470160" y="406048"/>
          <a:ext cx="788104" cy="78810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574623" y="707419"/>
        <a:ext cx="579178" cy="185362"/>
      </dsp:txXfrm>
    </dsp:sp>
    <dsp:sp modelId="{ED1233C5-2CB5-A346-BEFA-576952AD490E}">
      <dsp:nvSpPr>
        <dsp:cNvPr id="0" name=""/>
        <dsp:cNvSpPr/>
      </dsp:nvSpPr>
      <dsp:spPr>
        <a:xfrm>
          <a:off x="2368600" y="173312"/>
          <a:ext cx="1358800" cy="1358800"/>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 8 Weeks (56 Days)</a:t>
          </a:r>
        </a:p>
      </dsp:txBody>
      <dsp:txXfrm>
        <a:off x="2567592" y="372304"/>
        <a:ext cx="960816" cy="960816"/>
      </dsp:txXfrm>
    </dsp:sp>
    <dsp:sp modelId="{63E10386-8A37-7046-A340-72B2FB4939B6}">
      <dsp:nvSpPr>
        <dsp:cNvPr id="0" name=""/>
        <dsp:cNvSpPr/>
      </dsp:nvSpPr>
      <dsp:spPr>
        <a:xfrm>
          <a:off x="3837735" y="406048"/>
          <a:ext cx="788104" cy="788104"/>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942198" y="568397"/>
        <a:ext cx="579178" cy="463406"/>
      </dsp:txXfrm>
    </dsp:sp>
    <dsp:sp modelId="{D65CAA95-27C9-0046-A365-CD91BB19DF81}">
      <dsp:nvSpPr>
        <dsp:cNvPr id="0" name=""/>
        <dsp:cNvSpPr/>
      </dsp:nvSpPr>
      <dsp:spPr>
        <a:xfrm>
          <a:off x="4736174" y="120700"/>
          <a:ext cx="1358800" cy="1358800"/>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Alternative Payroll Covered Period</a:t>
          </a:r>
          <a:endParaRPr lang="en-US" sz="1600" b="1" kern="1200" dirty="0"/>
        </a:p>
      </dsp:txBody>
      <dsp:txXfrm>
        <a:off x="4935166" y="319692"/>
        <a:ext cx="960816" cy="9608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F2101-BE3E-1F46-A82F-B458978984CB}">
      <dsp:nvSpPr>
        <dsp:cNvPr id="0" name=""/>
        <dsp:cNvSpPr/>
      </dsp:nvSpPr>
      <dsp:spPr>
        <a:xfrm>
          <a:off x="1025" y="120699"/>
          <a:ext cx="1358800" cy="1358800"/>
        </a:xfrm>
        <a:prstGeom prst="ellipse">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Date Loan Funded </a:t>
          </a:r>
        </a:p>
      </dsp:txBody>
      <dsp:txXfrm>
        <a:off x="200017" y="319691"/>
        <a:ext cx="960816" cy="960816"/>
      </dsp:txXfrm>
    </dsp:sp>
    <dsp:sp modelId="{0DA5D9CF-FD86-024D-982E-CE2352D6E3CD}">
      <dsp:nvSpPr>
        <dsp:cNvPr id="0" name=""/>
        <dsp:cNvSpPr/>
      </dsp:nvSpPr>
      <dsp:spPr>
        <a:xfrm>
          <a:off x="1470160" y="406047"/>
          <a:ext cx="788104" cy="78810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574623" y="707418"/>
        <a:ext cx="579178" cy="185362"/>
      </dsp:txXfrm>
    </dsp:sp>
    <dsp:sp modelId="{ED1233C5-2CB5-A346-BEFA-576952AD490E}">
      <dsp:nvSpPr>
        <dsp:cNvPr id="0" name=""/>
        <dsp:cNvSpPr/>
      </dsp:nvSpPr>
      <dsp:spPr>
        <a:xfrm>
          <a:off x="2368599" y="120699"/>
          <a:ext cx="1358800" cy="1358800"/>
        </a:xfrm>
        <a:prstGeom prst="ellipse">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90 </a:t>
          </a:r>
          <a:br>
            <a:rPr lang="en-US" sz="2000" kern="1200" dirty="0"/>
          </a:br>
          <a:r>
            <a:rPr lang="en-US" sz="2000" kern="1200" dirty="0"/>
            <a:t>Days</a:t>
          </a:r>
        </a:p>
      </dsp:txBody>
      <dsp:txXfrm>
        <a:off x="2567591" y="319691"/>
        <a:ext cx="960816" cy="960816"/>
      </dsp:txXfrm>
    </dsp:sp>
    <dsp:sp modelId="{63E10386-8A37-7046-A340-72B2FB4939B6}">
      <dsp:nvSpPr>
        <dsp:cNvPr id="0" name=""/>
        <dsp:cNvSpPr/>
      </dsp:nvSpPr>
      <dsp:spPr>
        <a:xfrm>
          <a:off x="3837735" y="406047"/>
          <a:ext cx="788104" cy="788104"/>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942198" y="568396"/>
        <a:ext cx="579178" cy="463406"/>
      </dsp:txXfrm>
    </dsp:sp>
    <dsp:sp modelId="{D65CAA95-27C9-0046-A365-CD91BB19DF81}">
      <dsp:nvSpPr>
        <dsp:cNvPr id="0" name=""/>
        <dsp:cNvSpPr/>
      </dsp:nvSpPr>
      <dsp:spPr>
        <a:xfrm>
          <a:off x="4736174" y="120699"/>
          <a:ext cx="1358800" cy="1358800"/>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Filing Deadline for Forgiveness</a:t>
          </a:r>
          <a:br>
            <a:rPr lang="en-US" sz="1400" kern="1200" dirty="0"/>
          </a:br>
          <a:r>
            <a:rPr lang="en-US" sz="1400" kern="1200" dirty="0"/>
            <a:t>Application</a:t>
          </a:r>
          <a:endParaRPr lang="en-US" sz="1400" b="1" kern="1200" dirty="0"/>
        </a:p>
      </dsp:txBody>
      <dsp:txXfrm>
        <a:off x="4935166" y="319691"/>
        <a:ext cx="960816" cy="96081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BA82A3-EBCF-4AEE-B943-7501BF6D8B67}"/>
              </a:ext>
            </a:extLst>
          </p:cNvPr>
          <p:cNvSpPr>
            <a:spLocks noGrp="1"/>
          </p:cNvSpPr>
          <p:nvPr>
            <p:ph type="hdr" sz="quarter"/>
          </p:nvPr>
        </p:nvSpPr>
        <p:spPr>
          <a:xfrm>
            <a:off x="0" y="1"/>
            <a:ext cx="3012329" cy="461963"/>
          </a:xfrm>
          <a:prstGeom prst="rect">
            <a:avLst/>
          </a:prstGeom>
        </p:spPr>
        <p:txBody>
          <a:bodyPr vert="horz" lIns="90818" tIns="45409" rIns="90818" bIns="45409" rtlCol="0"/>
          <a:lstStyle>
            <a:lvl1pPr algn="l" eaLnBrk="1" fontAlgn="auto" hangingPunct="1">
              <a:spcBef>
                <a:spcPts val="0"/>
              </a:spcBef>
              <a:spcAft>
                <a:spcPts val="0"/>
              </a:spcAft>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096A4A0-9A8B-4FBA-90D9-50F7D9AC7C70}"/>
              </a:ext>
            </a:extLst>
          </p:cNvPr>
          <p:cNvSpPr>
            <a:spLocks noGrp="1"/>
          </p:cNvSpPr>
          <p:nvPr>
            <p:ph type="dt" sz="quarter" idx="1"/>
          </p:nvPr>
        </p:nvSpPr>
        <p:spPr>
          <a:xfrm>
            <a:off x="3936173" y="1"/>
            <a:ext cx="3012329" cy="461963"/>
          </a:xfrm>
          <a:prstGeom prst="rect">
            <a:avLst/>
          </a:prstGeom>
        </p:spPr>
        <p:txBody>
          <a:bodyPr vert="horz" lIns="90818" tIns="45409" rIns="90818" bIns="45409" rtlCol="0"/>
          <a:lstStyle>
            <a:lvl1pPr algn="r" eaLnBrk="1" fontAlgn="auto" hangingPunct="1">
              <a:spcBef>
                <a:spcPts val="0"/>
              </a:spcBef>
              <a:spcAft>
                <a:spcPts val="0"/>
              </a:spcAft>
              <a:defRPr sz="1200">
                <a:latin typeface="Arial" charset="0"/>
              </a:defRPr>
            </a:lvl1pPr>
          </a:lstStyle>
          <a:p>
            <a:pPr>
              <a:defRPr/>
            </a:pPr>
            <a:fld id="{4F4F441D-F2DC-F944-967B-AE6B4313C876}" type="datetimeFigureOut">
              <a:rPr lang="en-US"/>
              <a:pPr>
                <a:defRPr/>
              </a:pPr>
              <a:t>5/20/2020</a:t>
            </a:fld>
            <a:endParaRPr lang="en-US" dirty="0"/>
          </a:p>
        </p:txBody>
      </p:sp>
      <p:sp>
        <p:nvSpPr>
          <p:cNvPr id="4" name="Footer Placeholder 3">
            <a:extLst>
              <a:ext uri="{FF2B5EF4-FFF2-40B4-BE49-F238E27FC236}">
                <a16:creationId xmlns:a16="http://schemas.microsoft.com/office/drawing/2014/main" id="{9E901A19-F7B6-40BD-85E9-A0E3F8AFB101}"/>
              </a:ext>
            </a:extLst>
          </p:cNvPr>
          <p:cNvSpPr>
            <a:spLocks noGrp="1"/>
          </p:cNvSpPr>
          <p:nvPr>
            <p:ph type="ftr" sz="quarter" idx="2"/>
          </p:nvPr>
        </p:nvSpPr>
        <p:spPr>
          <a:xfrm>
            <a:off x="0" y="8772526"/>
            <a:ext cx="3012329" cy="461963"/>
          </a:xfrm>
          <a:prstGeom prst="rect">
            <a:avLst/>
          </a:prstGeom>
        </p:spPr>
        <p:txBody>
          <a:bodyPr vert="horz" lIns="90818" tIns="45409" rIns="90818" bIns="45409" rtlCol="0" anchor="b"/>
          <a:lstStyle>
            <a:lvl1pPr algn="l" eaLnBrk="1" fontAlgn="auto" hangingPunct="1">
              <a:spcBef>
                <a:spcPts val="0"/>
              </a:spcBef>
              <a:spcAft>
                <a:spcPts val="0"/>
              </a:spcAft>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1A16EDB0-4F63-44A7-9317-FAD7B74E683A}"/>
              </a:ext>
            </a:extLst>
          </p:cNvPr>
          <p:cNvSpPr>
            <a:spLocks noGrp="1"/>
          </p:cNvSpPr>
          <p:nvPr>
            <p:ph type="sldNum" sz="quarter" idx="3"/>
          </p:nvPr>
        </p:nvSpPr>
        <p:spPr>
          <a:xfrm>
            <a:off x="3936173" y="8772526"/>
            <a:ext cx="3012329" cy="461963"/>
          </a:xfrm>
          <a:prstGeom prst="rect">
            <a:avLst/>
          </a:prstGeom>
        </p:spPr>
        <p:txBody>
          <a:bodyPr vert="horz" wrap="square" lIns="90818" tIns="45409" rIns="90818" bIns="45409"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8288C8EA-90A6-624F-9470-6FA53092775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BC80BE-F061-47EE-9B8B-BCE1586C225B}"/>
              </a:ext>
            </a:extLst>
          </p:cNvPr>
          <p:cNvSpPr>
            <a:spLocks noGrp="1"/>
          </p:cNvSpPr>
          <p:nvPr>
            <p:ph type="hdr" sz="quarter"/>
          </p:nvPr>
        </p:nvSpPr>
        <p:spPr>
          <a:xfrm>
            <a:off x="0" y="1"/>
            <a:ext cx="3012329" cy="461963"/>
          </a:xfrm>
          <a:prstGeom prst="rect">
            <a:avLst/>
          </a:prstGeom>
        </p:spPr>
        <p:txBody>
          <a:bodyPr vert="horz" lIns="92543" tIns="46272" rIns="92543" bIns="4627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4A98E05-0058-43D6-8977-0960F5D901B2}"/>
              </a:ext>
            </a:extLst>
          </p:cNvPr>
          <p:cNvSpPr>
            <a:spLocks noGrp="1"/>
          </p:cNvSpPr>
          <p:nvPr>
            <p:ph type="dt" idx="1"/>
          </p:nvPr>
        </p:nvSpPr>
        <p:spPr>
          <a:xfrm>
            <a:off x="3936173" y="1"/>
            <a:ext cx="3012329" cy="461963"/>
          </a:xfrm>
          <a:prstGeom prst="rect">
            <a:avLst/>
          </a:prstGeom>
        </p:spPr>
        <p:txBody>
          <a:bodyPr vert="horz" lIns="92543" tIns="46272" rIns="92543" bIns="46272" rtlCol="0"/>
          <a:lstStyle>
            <a:lvl1pPr algn="r" eaLnBrk="1" fontAlgn="auto" hangingPunct="1">
              <a:spcBef>
                <a:spcPts val="0"/>
              </a:spcBef>
              <a:spcAft>
                <a:spcPts val="0"/>
              </a:spcAft>
              <a:defRPr sz="1200">
                <a:latin typeface="+mn-lt"/>
              </a:defRPr>
            </a:lvl1pPr>
          </a:lstStyle>
          <a:p>
            <a:pPr>
              <a:defRPr/>
            </a:pPr>
            <a:fld id="{BF81CA52-1F5E-3F4E-A3C5-8DD8AF7EE1A4}" type="datetimeFigureOut">
              <a:rPr lang="en-US"/>
              <a:pPr>
                <a:defRPr/>
              </a:pPr>
              <a:t>5/20/2020</a:t>
            </a:fld>
            <a:endParaRPr lang="en-US" dirty="0"/>
          </a:p>
        </p:txBody>
      </p:sp>
      <p:sp>
        <p:nvSpPr>
          <p:cNvPr id="4" name="Slide Image Placeholder 3">
            <a:extLst>
              <a:ext uri="{FF2B5EF4-FFF2-40B4-BE49-F238E27FC236}">
                <a16:creationId xmlns:a16="http://schemas.microsoft.com/office/drawing/2014/main" id="{443BB85E-3DA4-4AEC-B8BE-CBB769A5C4D0}"/>
              </a:ext>
            </a:extLst>
          </p:cNvPr>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543" tIns="46272" rIns="92543" bIns="46272" rtlCol="0" anchor="ctr"/>
          <a:lstStyle/>
          <a:p>
            <a:pPr lvl="0"/>
            <a:endParaRPr lang="en-US" noProof="0" dirty="0"/>
          </a:p>
        </p:txBody>
      </p:sp>
      <p:sp>
        <p:nvSpPr>
          <p:cNvPr id="5" name="Notes Placeholder 4">
            <a:extLst>
              <a:ext uri="{FF2B5EF4-FFF2-40B4-BE49-F238E27FC236}">
                <a16:creationId xmlns:a16="http://schemas.microsoft.com/office/drawing/2014/main" id="{02323542-0068-41C9-81C3-7422C372F64C}"/>
              </a:ext>
            </a:extLst>
          </p:cNvPr>
          <p:cNvSpPr>
            <a:spLocks noGrp="1"/>
          </p:cNvSpPr>
          <p:nvPr>
            <p:ph type="body" sz="quarter" idx="3"/>
          </p:nvPr>
        </p:nvSpPr>
        <p:spPr>
          <a:xfrm>
            <a:off x="694064" y="4387850"/>
            <a:ext cx="5561949" cy="4154488"/>
          </a:xfrm>
          <a:prstGeom prst="rect">
            <a:avLst/>
          </a:prstGeom>
        </p:spPr>
        <p:txBody>
          <a:bodyPr vert="horz" lIns="92543" tIns="46272" rIns="92543" bIns="4627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F23CE6F-83D6-4989-841A-0F186A7C09EB}"/>
              </a:ext>
            </a:extLst>
          </p:cNvPr>
          <p:cNvSpPr>
            <a:spLocks noGrp="1"/>
          </p:cNvSpPr>
          <p:nvPr>
            <p:ph type="ftr" sz="quarter" idx="4"/>
          </p:nvPr>
        </p:nvSpPr>
        <p:spPr>
          <a:xfrm>
            <a:off x="0" y="8772526"/>
            <a:ext cx="3012329" cy="461963"/>
          </a:xfrm>
          <a:prstGeom prst="rect">
            <a:avLst/>
          </a:prstGeom>
        </p:spPr>
        <p:txBody>
          <a:bodyPr vert="horz" lIns="92543" tIns="46272" rIns="92543" bIns="4627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003B361F-4B30-459A-8EA9-C46C5CAA2034}"/>
              </a:ext>
            </a:extLst>
          </p:cNvPr>
          <p:cNvSpPr>
            <a:spLocks noGrp="1"/>
          </p:cNvSpPr>
          <p:nvPr>
            <p:ph type="sldNum" sz="quarter" idx="5"/>
          </p:nvPr>
        </p:nvSpPr>
        <p:spPr>
          <a:xfrm>
            <a:off x="3936173" y="8772526"/>
            <a:ext cx="3012329" cy="461963"/>
          </a:xfrm>
          <a:prstGeom prst="rect">
            <a:avLst/>
          </a:prstGeom>
        </p:spPr>
        <p:txBody>
          <a:bodyPr vert="horz" wrap="square" lIns="92543" tIns="46272" rIns="92543" bIns="46272"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867E80FE-4F5B-104B-87BC-5FED05D6BF9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1</a:t>
            </a:fld>
            <a:endParaRPr lang="en-US" altLang="en-US"/>
          </a:p>
        </p:txBody>
      </p:sp>
    </p:spTree>
    <p:extLst>
      <p:ext uri="{BB962C8B-B14F-4D97-AF65-F5344CB8AC3E}">
        <p14:creationId xmlns:p14="http://schemas.microsoft.com/office/powerpoint/2010/main" val="125217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14</a:t>
            </a:fld>
            <a:endParaRPr lang="en-US" altLang="en-US"/>
          </a:p>
        </p:txBody>
      </p:sp>
    </p:spTree>
    <p:extLst>
      <p:ext uri="{BB962C8B-B14F-4D97-AF65-F5344CB8AC3E}">
        <p14:creationId xmlns:p14="http://schemas.microsoft.com/office/powerpoint/2010/main" val="1131142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15</a:t>
            </a:fld>
            <a:endParaRPr lang="en-US" altLang="en-US"/>
          </a:p>
        </p:txBody>
      </p:sp>
    </p:spTree>
    <p:extLst>
      <p:ext uri="{BB962C8B-B14F-4D97-AF65-F5344CB8AC3E}">
        <p14:creationId xmlns:p14="http://schemas.microsoft.com/office/powerpoint/2010/main" val="2485400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17</a:t>
            </a:fld>
            <a:endParaRPr lang="en-US" altLang="en-US"/>
          </a:p>
        </p:txBody>
      </p:sp>
    </p:spTree>
    <p:extLst>
      <p:ext uri="{BB962C8B-B14F-4D97-AF65-F5344CB8AC3E}">
        <p14:creationId xmlns:p14="http://schemas.microsoft.com/office/powerpoint/2010/main" val="329725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18</a:t>
            </a:fld>
            <a:endParaRPr lang="en-US" altLang="en-US"/>
          </a:p>
        </p:txBody>
      </p:sp>
    </p:spTree>
    <p:extLst>
      <p:ext uri="{BB962C8B-B14F-4D97-AF65-F5344CB8AC3E}">
        <p14:creationId xmlns:p14="http://schemas.microsoft.com/office/powerpoint/2010/main" val="3626578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20</a:t>
            </a:fld>
            <a:endParaRPr lang="en-US" altLang="en-US"/>
          </a:p>
        </p:txBody>
      </p:sp>
    </p:spTree>
    <p:extLst>
      <p:ext uri="{BB962C8B-B14F-4D97-AF65-F5344CB8AC3E}">
        <p14:creationId xmlns:p14="http://schemas.microsoft.com/office/powerpoint/2010/main" val="151284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22</a:t>
            </a:fld>
            <a:endParaRPr lang="en-US" altLang="en-US"/>
          </a:p>
        </p:txBody>
      </p:sp>
    </p:spTree>
    <p:extLst>
      <p:ext uri="{BB962C8B-B14F-4D97-AF65-F5344CB8AC3E}">
        <p14:creationId xmlns:p14="http://schemas.microsoft.com/office/powerpoint/2010/main" val="2016106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23</a:t>
            </a:fld>
            <a:endParaRPr lang="en-US" altLang="en-US"/>
          </a:p>
        </p:txBody>
      </p:sp>
    </p:spTree>
    <p:extLst>
      <p:ext uri="{BB962C8B-B14F-4D97-AF65-F5344CB8AC3E}">
        <p14:creationId xmlns:p14="http://schemas.microsoft.com/office/powerpoint/2010/main" val="80322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24</a:t>
            </a:fld>
            <a:endParaRPr lang="en-US" altLang="en-US"/>
          </a:p>
        </p:txBody>
      </p:sp>
    </p:spTree>
    <p:extLst>
      <p:ext uri="{BB962C8B-B14F-4D97-AF65-F5344CB8AC3E}">
        <p14:creationId xmlns:p14="http://schemas.microsoft.com/office/powerpoint/2010/main" val="694286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26</a:t>
            </a:fld>
            <a:endParaRPr lang="en-US" altLang="en-US"/>
          </a:p>
        </p:txBody>
      </p:sp>
    </p:spTree>
    <p:extLst>
      <p:ext uri="{BB962C8B-B14F-4D97-AF65-F5344CB8AC3E}">
        <p14:creationId xmlns:p14="http://schemas.microsoft.com/office/powerpoint/2010/main" val="409814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2</a:t>
            </a:fld>
            <a:endParaRPr lang="en-US" altLang="en-US"/>
          </a:p>
        </p:txBody>
      </p:sp>
    </p:spTree>
    <p:extLst>
      <p:ext uri="{BB962C8B-B14F-4D97-AF65-F5344CB8AC3E}">
        <p14:creationId xmlns:p14="http://schemas.microsoft.com/office/powerpoint/2010/main" val="1977213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3</a:t>
            </a:fld>
            <a:endParaRPr lang="en-US" altLang="en-US"/>
          </a:p>
        </p:txBody>
      </p:sp>
    </p:spTree>
    <p:extLst>
      <p:ext uri="{BB962C8B-B14F-4D97-AF65-F5344CB8AC3E}">
        <p14:creationId xmlns:p14="http://schemas.microsoft.com/office/powerpoint/2010/main" val="668852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4</a:t>
            </a:fld>
            <a:endParaRPr lang="en-US" altLang="en-US"/>
          </a:p>
        </p:txBody>
      </p:sp>
    </p:spTree>
    <p:extLst>
      <p:ext uri="{BB962C8B-B14F-4D97-AF65-F5344CB8AC3E}">
        <p14:creationId xmlns:p14="http://schemas.microsoft.com/office/powerpoint/2010/main" val="604621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5</a:t>
            </a:fld>
            <a:endParaRPr lang="en-US" altLang="en-US"/>
          </a:p>
        </p:txBody>
      </p:sp>
    </p:spTree>
    <p:extLst>
      <p:ext uri="{BB962C8B-B14F-4D97-AF65-F5344CB8AC3E}">
        <p14:creationId xmlns:p14="http://schemas.microsoft.com/office/powerpoint/2010/main" val="123005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6</a:t>
            </a:fld>
            <a:endParaRPr lang="en-US" altLang="en-US"/>
          </a:p>
        </p:txBody>
      </p:sp>
    </p:spTree>
    <p:extLst>
      <p:ext uri="{BB962C8B-B14F-4D97-AF65-F5344CB8AC3E}">
        <p14:creationId xmlns:p14="http://schemas.microsoft.com/office/powerpoint/2010/main" val="21228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7</a:t>
            </a:fld>
            <a:endParaRPr lang="en-US" altLang="en-US"/>
          </a:p>
        </p:txBody>
      </p:sp>
    </p:spTree>
    <p:extLst>
      <p:ext uri="{BB962C8B-B14F-4D97-AF65-F5344CB8AC3E}">
        <p14:creationId xmlns:p14="http://schemas.microsoft.com/office/powerpoint/2010/main" val="855443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12</a:t>
            </a:fld>
            <a:endParaRPr lang="en-US" altLang="en-US"/>
          </a:p>
        </p:txBody>
      </p:sp>
    </p:spTree>
    <p:extLst>
      <p:ext uri="{BB962C8B-B14F-4D97-AF65-F5344CB8AC3E}">
        <p14:creationId xmlns:p14="http://schemas.microsoft.com/office/powerpoint/2010/main" val="4142034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7E80FE-4F5B-104B-87BC-5FED05D6BF91}" type="slidenum">
              <a:rPr lang="en-US" altLang="en-US" smtClean="0"/>
              <a:pPr>
                <a:defRPr/>
              </a:pPr>
              <a:t>13</a:t>
            </a:fld>
            <a:endParaRPr lang="en-US" altLang="en-US"/>
          </a:p>
        </p:txBody>
      </p:sp>
    </p:spTree>
    <p:extLst>
      <p:ext uri="{BB962C8B-B14F-4D97-AF65-F5344CB8AC3E}">
        <p14:creationId xmlns:p14="http://schemas.microsoft.com/office/powerpoint/2010/main" val="3158169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0310D-33C7-4D3B-96EB-D768464A00B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8CE9F39-AFAB-41D3-91A4-7A4D6D5E1D2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F5141D2-154F-BD46-9C1A-7786DD4DEDC1}"/>
              </a:ext>
            </a:extLst>
          </p:cNvPr>
          <p:cNvSpPr>
            <a:spLocks noGrp="1"/>
          </p:cNvSpPr>
          <p:nvPr>
            <p:ph type="dt" sz="half" idx="10"/>
          </p:nvPr>
        </p:nvSpPr>
        <p:spPr/>
        <p:txBody>
          <a:bodyPr/>
          <a:lstStyle>
            <a:lvl1pPr>
              <a:defRPr/>
            </a:lvl1pPr>
          </a:lstStyle>
          <a:p>
            <a:pPr>
              <a:defRPr/>
            </a:pPr>
            <a:fld id="{52E8EB68-1B05-4146-A776-CC595739C1A2}" type="datetimeFigureOut">
              <a:rPr lang="en-US"/>
              <a:pPr>
                <a:defRPr/>
              </a:pPr>
              <a:t>5/20/2020</a:t>
            </a:fld>
            <a:endParaRPr lang="en-US" dirty="0"/>
          </a:p>
        </p:txBody>
      </p:sp>
      <p:sp>
        <p:nvSpPr>
          <p:cNvPr id="5" name="Footer Placeholder 4">
            <a:extLst>
              <a:ext uri="{FF2B5EF4-FFF2-40B4-BE49-F238E27FC236}">
                <a16:creationId xmlns:a16="http://schemas.microsoft.com/office/drawing/2014/main" id="{A8979BD1-4330-BB45-81EB-9C5FAB723D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4602FFD-9BE7-4A47-9279-32A3A01BA374}"/>
              </a:ext>
            </a:extLst>
          </p:cNvPr>
          <p:cNvSpPr>
            <a:spLocks noGrp="1"/>
          </p:cNvSpPr>
          <p:nvPr>
            <p:ph type="sldNum" sz="quarter" idx="12"/>
          </p:nvPr>
        </p:nvSpPr>
        <p:spPr/>
        <p:txBody>
          <a:bodyPr/>
          <a:lstStyle>
            <a:lvl1pPr>
              <a:defRPr/>
            </a:lvl1pPr>
          </a:lstStyle>
          <a:p>
            <a:pPr>
              <a:defRPr/>
            </a:pPr>
            <a:fld id="{62838FCE-0257-F44D-A22F-853480ED0EBD}" type="slidenum">
              <a:rPr lang="en-US" altLang="en-US"/>
              <a:pPr>
                <a:defRPr/>
              </a:pPr>
              <a:t>‹#›</a:t>
            </a:fld>
            <a:endParaRPr lang="en-US" altLang="en-US"/>
          </a:p>
        </p:txBody>
      </p:sp>
    </p:spTree>
    <p:extLst>
      <p:ext uri="{BB962C8B-B14F-4D97-AF65-F5344CB8AC3E}">
        <p14:creationId xmlns:p14="http://schemas.microsoft.com/office/powerpoint/2010/main" val="335996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EC562-CFD5-4B7A-B415-48468D1075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B973BD-B6B0-49DC-A402-4E52AF58D43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743115-DD77-5F41-84D9-41D690F6D069}"/>
              </a:ext>
            </a:extLst>
          </p:cNvPr>
          <p:cNvSpPr>
            <a:spLocks noGrp="1"/>
          </p:cNvSpPr>
          <p:nvPr>
            <p:ph type="dt" sz="half" idx="10"/>
          </p:nvPr>
        </p:nvSpPr>
        <p:spPr/>
        <p:txBody>
          <a:bodyPr/>
          <a:lstStyle>
            <a:lvl1pPr>
              <a:defRPr/>
            </a:lvl1pPr>
          </a:lstStyle>
          <a:p>
            <a:pPr>
              <a:defRPr/>
            </a:pPr>
            <a:fld id="{E893876D-DB3B-3040-B33F-ACCB2B581120}" type="datetimeFigureOut">
              <a:rPr lang="en-US"/>
              <a:pPr>
                <a:defRPr/>
              </a:pPr>
              <a:t>5/20/2020</a:t>
            </a:fld>
            <a:endParaRPr lang="en-US" dirty="0"/>
          </a:p>
        </p:txBody>
      </p:sp>
      <p:sp>
        <p:nvSpPr>
          <p:cNvPr id="5" name="Footer Placeholder 4">
            <a:extLst>
              <a:ext uri="{FF2B5EF4-FFF2-40B4-BE49-F238E27FC236}">
                <a16:creationId xmlns:a16="http://schemas.microsoft.com/office/drawing/2014/main" id="{7F4FF163-B4E6-714B-BF32-66625C1C09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C9F248-3E45-AF40-A30A-7712183B9BCF}"/>
              </a:ext>
            </a:extLst>
          </p:cNvPr>
          <p:cNvSpPr>
            <a:spLocks noGrp="1"/>
          </p:cNvSpPr>
          <p:nvPr>
            <p:ph type="sldNum" sz="quarter" idx="12"/>
          </p:nvPr>
        </p:nvSpPr>
        <p:spPr/>
        <p:txBody>
          <a:bodyPr/>
          <a:lstStyle>
            <a:lvl1pPr>
              <a:defRPr/>
            </a:lvl1pPr>
          </a:lstStyle>
          <a:p>
            <a:pPr>
              <a:defRPr/>
            </a:pPr>
            <a:fld id="{F8D1FA17-57AE-EB4C-B3A7-051FA7CC99A2}" type="slidenum">
              <a:rPr lang="en-US" altLang="en-US"/>
              <a:pPr>
                <a:defRPr/>
              </a:pPr>
              <a:t>‹#›</a:t>
            </a:fld>
            <a:endParaRPr lang="en-US" altLang="en-US"/>
          </a:p>
        </p:txBody>
      </p:sp>
    </p:spTree>
    <p:extLst>
      <p:ext uri="{BB962C8B-B14F-4D97-AF65-F5344CB8AC3E}">
        <p14:creationId xmlns:p14="http://schemas.microsoft.com/office/powerpoint/2010/main" val="70138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D367B1-EC08-4605-82DC-67CE1FF23F0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072C64-F55C-44BE-AB24-9FA84FB9CE20}"/>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8DB3CC-64EF-2B4F-B50A-41A65B8CF2E3}"/>
              </a:ext>
            </a:extLst>
          </p:cNvPr>
          <p:cNvSpPr>
            <a:spLocks noGrp="1"/>
          </p:cNvSpPr>
          <p:nvPr>
            <p:ph type="dt" sz="half" idx="10"/>
          </p:nvPr>
        </p:nvSpPr>
        <p:spPr/>
        <p:txBody>
          <a:bodyPr/>
          <a:lstStyle>
            <a:lvl1pPr>
              <a:defRPr/>
            </a:lvl1pPr>
          </a:lstStyle>
          <a:p>
            <a:pPr>
              <a:defRPr/>
            </a:pPr>
            <a:fld id="{6F0ECC1E-9B08-3640-AE47-C83810384090}" type="datetimeFigureOut">
              <a:rPr lang="en-US"/>
              <a:pPr>
                <a:defRPr/>
              </a:pPr>
              <a:t>5/20/2020</a:t>
            </a:fld>
            <a:endParaRPr lang="en-US" dirty="0"/>
          </a:p>
        </p:txBody>
      </p:sp>
      <p:sp>
        <p:nvSpPr>
          <p:cNvPr id="5" name="Footer Placeholder 4">
            <a:extLst>
              <a:ext uri="{FF2B5EF4-FFF2-40B4-BE49-F238E27FC236}">
                <a16:creationId xmlns:a16="http://schemas.microsoft.com/office/drawing/2014/main" id="{44565BE6-643B-2745-99EB-0125F2E848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7D921EF-5808-D44B-AFB9-A1D927199232}"/>
              </a:ext>
            </a:extLst>
          </p:cNvPr>
          <p:cNvSpPr>
            <a:spLocks noGrp="1"/>
          </p:cNvSpPr>
          <p:nvPr>
            <p:ph type="sldNum" sz="quarter" idx="12"/>
          </p:nvPr>
        </p:nvSpPr>
        <p:spPr/>
        <p:txBody>
          <a:bodyPr/>
          <a:lstStyle>
            <a:lvl1pPr>
              <a:defRPr/>
            </a:lvl1pPr>
          </a:lstStyle>
          <a:p>
            <a:pPr>
              <a:defRPr/>
            </a:pPr>
            <a:fld id="{74AD1580-FB46-C041-8212-984014F5A836}" type="slidenum">
              <a:rPr lang="en-US" altLang="en-US"/>
              <a:pPr>
                <a:defRPr/>
              </a:pPr>
              <a:t>‹#›</a:t>
            </a:fld>
            <a:endParaRPr lang="en-US" altLang="en-US"/>
          </a:p>
        </p:txBody>
      </p:sp>
    </p:spTree>
    <p:extLst>
      <p:ext uri="{BB962C8B-B14F-4D97-AF65-F5344CB8AC3E}">
        <p14:creationId xmlns:p14="http://schemas.microsoft.com/office/powerpoint/2010/main" val="398544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6356F-3F36-47E2-B6B1-3EB835CB86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2CD458-1613-4AB5-8FBF-E3E5E9720F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7CAE71-4AED-C645-86FC-4BD640E1B1FA}"/>
              </a:ext>
            </a:extLst>
          </p:cNvPr>
          <p:cNvSpPr>
            <a:spLocks noGrp="1"/>
          </p:cNvSpPr>
          <p:nvPr>
            <p:ph type="dt" sz="half" idx="10"/>
          </p:nvPr>
        </p:nvSpPr>
        <p:spPr/>
        <p:txBody>
          <a:bodyPr/>
          <a:lstStyle>
            <a:lvl1pPr>
              <a:defRPr/>
            </a:lvl1pPr>
          </a:lstStyle>
          <a:p>
            <a:pPr>
              <a:defRPr/>
            </a:pPr>
            <a:fld id="{26337045-61AD-D948-B362-FE5AFF48ED2E}" type="datetimeFigureOut">
              <a:rPr lang="en-US"/>
              <a:pPr>
                <a:defRPr/>
              </a:pPr>
              <a:t>5/20/2020</a:t>
            </a:fld>
            <a:endParaRPr lang="en-US" dirty="0"/>
          </a:p>
        </p:txBody>
      </p:sp>
      <p:sp>
        <p:nvSpPr>
          <p:cNvPr id="5" name="Footer Placeholder 4">
            <a:extLst>
              <a:ext uri="{FF2B5EF4-FFF2-40B4-BE49-F238E27FC236}">
                <a16:creationId xmlns:a16="http://schemas.microsoft.com/office/drawing/2014/main" id="{D7D687C7-495D-AD46-9845-7CB1033B7E1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55B32E-A8BD-4D4E-B302-0E9D02190570}"/>
              </a:ext>
            </a:extLst>
          </p:cNvPr>
          <p:cNvSpPr>
            <a:spLocks noGrp="1"/>
          </p:cNvSpPr>
          <p:nvPr>
            <p:ph type="sldNum" sz="quarter" idx="12"/>
          </p:nvPr>
        </p:nvSpPr>
        <p:spPr/>
        <p:txBody>
          <a:bodyPr/>
          <a:lstStyle>
            <a:lvl1pPr>
              <a:defRPr/>
            </a:lvl1pPr>
          </a:lstStyle>
          <a:p>
            <a:pPr>
              <a:defRPr/>
            </a:pPr>
            <a:fld id="{313A16A9-CF76-0E40-82F5-9CF4D8F39794}" type="slidenum">
              <a:rPr lang="en-US" altLang="en-US"/>
              <a:pPr>
                <a:defRPr/>
              </a:pPr>
              <a:t>‹#›</a:t>
            </a:fld>
            <a:endParaRPr lang="en-US" altLang="en-US"/>
          </a:p>
        </p:txBody>
      </p:sp>
    </p:spTree>
    <p:extLst>
      <p:ext uri="{BB962C8B-B14F-4D97-AF65-F5344CB8AC3E}">
        <p14:creationId xmlns:p14="http://schemas.microsoft.com/office/powerpoint/2010/main" val="3129288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B5255-030B-4495-866F-81CADC92AB7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54CD890-F17B-4542-92A7-956807B8F81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2F00A36-3740-744B-840B-0BA96D8674B8}"/>
              </a:ext>
            </a:extLst>
          </p:cNvPr>
          <p:cNvSpPr>
            <a:spLocks noGrp="1"/>
          </p:cNvSpPr>
          <p:nvPr>
            <p:ph type="dt" sz="half" idx="10"/>
          </p:nvPr>
        </p:nvSpPr>
        <p:spPr/>
        <p:txBody>
          <a:bodyPr/>
          <a:lstStyle>
            <a:lvl1pPr>
              <a:defRPr/>
            </a:lvl1pPr>
          </a:lstStyle>
          <a:p>
            <a:pPr>
              <a:defRPr/>
            </a:pPr>
            <a:fld id="{9A9293FF-07E6-9148-A991-918A789FC9B1}" type="datetimeFigureOut">
              <a:rPr lang="en-US"/>
              <a:pPr>
                <a:defRPr/>
              </a:pPr>
              <a:t>5/20/2020</a:t>
            </a:fld>
            <a:endParaRPr lang="en-US" dirty="0"/>
          </a:p>
        </p:txBody>
      </p:sp>
      <p:sp>
        <p:nvSpPr>
          <p:cNvPr id="5" name="Footer Placeholder 4">
            <a:extLst>
              <a:ext uri="{FF2B5EF4-FFF2-40B4-BE49-F238E27FC236}">
                <a16:creationId xmlns:a16="http://schemas.microsoft.com/office/drawing/2014/main" id="{7BA52BA9-43FD-2E44-B4B4-FAD6D803BF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CC1D34C-EA9A-914F-B784-01D40FAE4D33}"/>
              </a:ext>
            </a:extLst>
          </p:cNvPr>
          <p:cNvSpPr>
            <a:spLocks noGrp="1"/>
          </p:cNvSpPr>
          <p:nvPr>
            <p:ph type="sldNum" sz="quarter" idx="12"/>
          </p:nvPr>
        </p:nvSpPr>
        <p:spPr/>
        <p:txBody>
          <a:bodyPr/>
          <a:lstStyle>
            <a:lvl1pPr>
              <a:defRPr/>
            </a:lvl1pPr>
          </a:lstStyle>
          <a:p>
            <a:pPr>
              <a:defRPr/>
            </a:pPr>
            <a:fld id="{54DA7781-E7C7-9043-BECE-900EA5F08E1E}" type="slidenum">
              <a:rPr lang="en-US" altLang="en-US"/>
              <a:pPr>
                <a:defRPr/>
              </a:pPr>
              <a:t>‹#›</a:t>
            </a:fld>
            <a:endParaRPr lang="en-US" altLang="en-US"/>
          </a:p>
        </p:txBody>
      </p:sp>
    </p:spTree>
    <p:extLst>
      <p:ext uri="{BB962C8B-B14F-4D97-AF65-F5344CB8AC3E}">
        <p14:creationId xmlns:p14="http://schemas.microsoft.com/office/powerpoint/2010/main" val="1264183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B6A2C-AB23-4727-8032-36E65D903F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8323F9-4F79-431B-9340-842FB1C2ACD7}"/>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5051A7-B42A-451D-B9A1-FCCC38596968}"/>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3DE9C9A-7715-1242-AD93-C11052D2F035}"/>
              </a:ext>
            </a:extLst>
          </p:cNvPr>
          <p:cNvSpPr>
            <a:spLocks noGrp="1"/>
          </p:cNvSpPr>
          <p:nvPr>
            <p:ph type="dt" sz="half" idx="10"/>
          </p:nvPr>
        </p:nvSpPr>
        <p:spPr/>
        <p:txBody>
          <a:bodyPr/>
          <a:lstStyle>
            <a:lvl1pPr>
              <a:defRPr/>
            </a:lvl1pPr>
          </a:lstStyle>
          <a:p>
            <a:pPr>
              <a:defRPr/>
            </a:pPr>
            <a:fld id="{ACBAA952-7ECB-D44F-8A17-70DFAFA21232}" type="datetimeFigureOut">
              <a:rPr lang="en-US"/>
              <a:pPr>
                <a:defRPr/>
              </a:pPr>
              <a:t>5/20/2020</a:t>
            </a:fld>
            <a:endParaRPr lang="en-US" dirty="0"/>
          </a:p>
        </p:txBody>
      </p:sp>
      <p:sp>
        <p:nvSpPr>
          <p:cNvPr id="6" name="Footer Placeholder 4">
            <a:extLst>
              <a:ext uri="{FF2B5EF4-FFF2-40B4-BE49-F238E27FC236}">
                <a16:creationId xmlns:a16="http://schemas.microsoft.com/office/drawing/2014/main" id="{8B0F8953-1FB3-9344-8AFB-C77DF484AE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148BF7B-9D43-CF41-BF86-72049909BCAB}"/>
              </a:ext>
            </a:extLst>
          </p:cNvPr>
          <p:cNvSpPr>
            <a:spLocks noGrp="1"/>
          </p:cNvSpPr>
          <p:nvPr>
            <p:ph type="sldNum" sz="quarter" idx="12"/>
          </p:nvPr>
        </p:nvSpPr>
        <p:spPr/>
        <p:txBody>
          <a:bodyPr/>
          <a:lstStyle>
            <a:lvl1pPr>
              <a:defRPr/>
            </a:lvl1pPr>
          </a:lstStyle>
          <a:p>
            <a:pPr>
              <a:defRPr/>
            </a:pPr>
            <a:fld id="{7F0B084F-C89E-2E4D-9601-1457E114BB7D}" type="slidenum">
              <a:rPr lang="en-US" altLang="en-US"/>
              <a:pPr>
                <a:defRPr/>
              </a:pPr>
              <a:t>‹#›</a:t>
            </a:fld>
            <a:endParaRPr lang="en-US" altLang="en-US"/>
          </a:p>
        </p:txBody>
      </p:sp>
    </p:spTree>
    <p:extLst>
      <p:ext uri="{BB962C8B-B14F-4D97-AF65-F5344CB8AC3E}">
        <p14:creationId xmlns:p14="http://schemas.microsoft.com/office/powerpoint/2010/main" val="3287841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81D24-ABD1-4488-92F9-791DE7C4954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663229-482E-43E8-8163-0F5536F24D9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F7503159-6D71-4D5F-9B82-2347E96E0E6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3DFB32-4012-46F0-BC77-05789167979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5B2E8C00-F2A4-4DD6-8E9C-78643648E805}"/>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3AFEBCB-F142-574E-A7E4-7764E9019F96}"/>
              </a:ext>
            </a:extLst>
          </p:cNvPr>
          <p:cNvSpPr>
            <a:spLocks noGrp="1"/>
          </p:cNvSpPr>
          <p:nvPr>
            <p:ph type="dt" sz="half" idx="10"/>
          </p:nvPr>
        </p:nvSpPr>
        <p:spPr/>
        <p:txBody>
          <a:bodyPr/>
          <a:lstStyle>
            <a:lvl1pPr>
              <a:defRPr/>
            </a:lvl1pPr>
          </a:lstStyle>
          <a:p>
            <a:pPr>
              <a:defRPr/>
            </a:pPr>
            <a:fld id="{2FC5875A-BE6A-0C42-B2EF-8FD92A2F0A1A}" type="datetimeFigureOut">
              <a:rPr lang="en-US"/>
              <a:pPr>
                <a:defRPr/>
              </a:pPr>
              <a:t>5/20/2020</a:t>
            </a:fld>
            <a:endParaRPr lang="en-US" dirty="0"/>
          </a:p>
        </p:txBody>
      </p:sp>
      <p:sp>
        <p:nvSpPr>
          <p:cNvPr id="8" name="Footer Placeholder 4">
            <a:extLst>
              <a:ext uri="{FF2B5EF4-FFF2-40B4-BE49-F238E27FC236}">
                <a16:creationId xmlns:a16="http://schemas.microsoft.com/office/drawing/2014/main" id="{A925A986-D21A-7F42-9564-05886166B47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EA67FB4-052D-AB4D-B7B7-442D90A39F9D}"/>
              </a:ext>
            </a:extLst>
          </p:cNvPr>
          <p:cNvSpPr>
            <a:spLocks noGrp="1"/>
          </p:cNvSpPr>
          <p:nvPr>
            <p:ph type="sldNum" sz="quarter" idx="12"/>
          </p:nvPr>
        </p:nvSpPr>
        <p:spPr/>
        <p:txBody>
          <a:bodyPr/>
          <a:lstStyle>
            <a:lvl1pPr>
              <a:defRPr/>
            </a:lvl1pPr>
          </a:lstStyle>
          <a:p>
            <a:pPr>
              <a:defRPr/>
            </a:pPr>
            <a:fld id="{A3643770-9EF1-7249-8937-BAB304CDD63B}" type="slidenum">
              <a:rPr lang="en-US" altLang="en-US"/>
              <a:pPr>
                <a:defRPr/>
              </a:pPr>
              <a:t>‹#›</a:t>
            </a:fld>
            <a:endParaRPr lang="en-US" altLang="en-US"/>
          </a:p>
        </p:txBody>
      </p:sp>
    </p:spTree>
    <p:extLst>
      <p:ext uri="{BB962C8B-B14F-4D97-AF65-F5344CB8AC3E}">
        <p14:creationId xmlns:p14="http://schemas.microsoft.com/office/powerpoint/2010/main" val="4012322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AD2AB-DDF7-4A18-AF87-87C85FE75299}"/>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247D7E3-FBE1-DC4D-A9A7-EB75B79F84D8}"/>
              </a:ext>
            </a:extLst>
          </p:cNvPr>
          <p:cNvSpPr>
            <a:spLocks noGrp="1"/>
          </p:cNvSpPr>
          <p:nvPr>
            <p:ph type="dt" sz="half" idx="10"/>
          </p:nvPr>
        </p:nvSpPr>
        <p:spPr/>
        <p:txBody>
          <a:bodyPr/>
          <a:lstStyle>
            <a:lvl1pPr>
              <a:defRPr/>
            </a:lvl1pPr>
          </a:lstStyle>
          <a:p>
            <a:pPr>
              <a:defRPr/>
            </a:pPr>
            <a:fld id="{0794A44C-AEBB-3B4F-ADCB-5589ECDCB21C}" type="datetimeFigureOut">
              <a:rPr lang="en-US"/>
              <a:pPr>
                <a:defRPr/>
              </a:pPr>
              <a:t>5/20/2020</a:t>
            </a:fld>
            <a:endParaRPr lang="en-US" dirty="0"/>
          </a:p>
        </p:txBody>
      </p:sp>
      <p:sp>
        <p:nvSpPr>
          <p:cNvPr id="4" name="Footer Placeholder 4">
            <a:extLst>
              <a:ext uri="{FF2B5EF4-FFF2-40B4-BE49-F238E27FC236}">
                <a16:creationId xmlns:a16="http://schemas.microsoft.com/office/drawing/2014/main" id="{C7FD24CC-8D34-F44E-9F83-C91ECEA99CB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2042B26-75D8-3543-895D-EBDA0D4109C1}"/>
              </a:ext>
            </a:extLst>
          </p:cNvPr>
          <p:cNvSpPr>
            <a:spLocks noGrp="1"/>
          </p:cNvSpPr>
          <p:nvPr>
            <p:ph type="sldNum" sz="quarter" idx="12"/>
          </p:nvPr>
        </p:nvSpPr>
        <p:spPr/>
        <p:txBody>
          <a:bodyPr/>
          <a:lstStyle>
            <a:lvl1pPr>
              <a:defRPr/>
            </a:lvl1pPr>
          </a:lstStyle>
          <a:p>
            <a:pPr>
              <a:defRPr/>
            </a:pPr>
            <a:fld id="{FBD76CCD-691E-B34D-B22C-25B75E0ECE61}" type="slidenum">
              <a:rPr lang="en-US" altLang="en-US"/>
              <a:pPr>
                <a:defRPr/>
              </a:pPr>
              <a:t>‹#›</a:t>
            </a:fld>
            <a:endParaRPr lang="en-US" altLang="en-US"/>
          </a:p>
        </p:txBody>
      </p:sp>
    </p:spTree>
    <p:extLst>
      <p:ext uri="{BB962C8B-B14F-4D97-AF65-F5344CB8AC3E}">
        <p14:creationId xmlns:p14="http://schemas.microsoft.com/office/powerpoint/2010/main" val="2402075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935F4B8-849F-C44C-8C9D-49B930D66BDB}"/>
              </a:ext>
            </a:extLst>
          </p:cNvPr>
          <p:cNvSpPr>
            <a:spLocks noGrp="1"/>
          </p:cNvSpPr>
          <p:nvPr>
            <p:ph type="dt" sz="half" idx="10"/>
          </p:nvPr>
        </p:nvSpPr>
        <p:spPr/>
        <p:txBody>
          <a:bodyPr/>
          <a:lstStyle>
            <a:lvl1pPr>
              <a:defRPr/>
            </a:lvl1pPr>
          </a:lstStyle>
          <a:p>
            <a:pPr>
              <a:defRPr/>
            </a:pPr>
            <a:fld id="{AB322440-FCC9-C547-AA8B-B026CC7997CF}" type="datetimeFigureOut">
              <a:rPr lang="en-US"/>
              <a:pPr>
                <a:defRPr/>
              </a:pPr>
              <a:t>5/20/2020</a:t>
            </a:fld>
            <a:endParaRPr lang="en-US" dirty="0"/>
          </a:p>
        </p:txBody>
      </p:sp>
      <p:sp>
        <p:nvSpPr>
          <p:cNvPr id="3" name="Footer Placeholder 4">
            <a:extLst>
              <a:ext uri="{FF2B5EF4-FFF2-40B4-BE49-F238E27FC236}">
                <a16:creationId xmlns:a16="http://schemas.microsoft.com/office/drawing/2014/main" id="{89AA9D75-87F2-0D40-B1DE-DD264D05203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9BD1B33-7F22-834C-9CC8-618912C929D4}"/>
              </a:ext>
            </a:extLst>
          </p:cNvPr>
          <p:cNvSpPr>
            <a:spLocks noGrp="1"/>
          </p:cNvSpPr>
          <p:nvPr>
            <p:ph type="sldNum" sz="quarter" idx="12"/>
          </p:nvPr>
        </p:nvSpPr>
        <p:spPr/>
        <p:txBody>
          <a:bodyPr/>
          <a:lstStyle>
            <a:lvl1pPr>
              <a:defRPr/>
            </a:lvl1pPr>
          </a:lstStyle>
          <a:p>
            <a:pPr>
              <a:defRPr/>
            </a:pPr>
            <a:fld id="{08D1360E-DBE4-5948-B564-E9E298054459}" type="slidenum">
              <a:rPr lang="en-US" altLang="en-US"/>
              <a:pPr>
                <a:defRPr/>
              </a:pPr>
              <a:t>‹#›</a:t>
            </a:fld>
            <a:endParaRPr lang="en-US" altLang="en-US"/>
          </a:p>
        </p:txBody>
      </p:sp>
    </p:spTree>
    <p:extLst>
      <p:ext uri="{BB962C8B-B14F-4D97-AF65-F5344CB8AC3E}">
        <p14:creationId xmlns:p14="http://schemas.microsoft.com/office/powerpoint/2010/main" val="2390947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8ECEF-8996-4D20-A100-ED49AB9962B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505DDAB-B4B9-4E25-A359-41C819A5B49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F58802-BB4E-4A82-A577-8B17130145C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4839CB56-D199-8C46-AAE1-D69D89FCD293}"/>
              </a:ext>
            </a:extLst>
          </p:cNvPr>
          <p:cNvSpPr>
            <a:spLocks noGrp="1"/>
          </p:cNvSpPr>
          <p:nvPr>
            <p:ph type="dt" sz="half" idx="10"/>
          </p:nvPr>
        </p:nvSpPr>
        <p:spPr/>
        <p:txBody>
          <a:bodyPr/>
          <a:lstStyle>
            <a:lvl1pPr>
              <a:defRPr/>
            </a:lvl1pPr>
          </a:lstStyle>
          <a:p>
            <a:pPr>
              <a:defRPr/>
            </a:pPr>
            <a:fld id="{F2D0FBAD-FCE8-0742-A1AC-0FE540C89225}" type="datetimeFigureOut">
              <a:rPr lang="en-US"/>
              <a:pPr>
                <a:defRPr/>
              </a:pPr>
              <a:t>5/20/2020</a:t>
            </a:fld>
            <a:endParaRPr lang="en-US" dirty="0"/>
          </a:p>
        </p:txBody>
      </p:sp>
      <p:sp>
        <p:nvSpPr>
          <p:cNvPr id="6" name="Footer Placeholder 4">
            <a:extLst>
              <a:ext uri="{FF2B5EF4-FFF2-40B4-BE49-F238E27FC236}">
                <a16:creationId xmlns:a16="http://schemas.microsoft.com/office/drawing/2014/main" id="{5BF7043D-B753-F645-AF88-B70484DA5E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657B1EC-72F0-6640-A145-B8862172615D}"/>
              </a:ext>
            </a:extLst>
          </p:cNvPr>
          <p:cNvSpPr>
            <a:spLocks noGrp="1"/>
          </p:cNvSpPr>
          <p:nvPr>
            <p:ph type="sldNum" sz="quarter" idx="12"/>
          </p:nvPr>
        </p:nvSpPr>
        <p:spPr/>
        <p:txBody>
          <a:bodyPr/>
          <a:lstStyle>
            <a:lvl1pPr>
              <a:defRPr/>
            </a:lvl1pPr>
          </a:lstStyle>
          <a:p>
            <a:pPr>
              <a:defRPr/>
            </a:pPr>
            <a:fld id="{847A8E31-BAE0-5E42-8B71-25651ACB1C6F}" type="slidenum">
              <a:rPr lang="en-US" altLang="en-US"/>
              <a:pPr>
                <a:defRPr/>
              </a:pPr>
              <a:t>‹#›</a:t>
            </a:fld>
            <a:endParaRPr lang="en-US" altLang="en-US"/>
          </a:p>
        </p:txBody>
      </p:sp>
    </p:spTree>
    <p:extLst>
      <p:ext uri="{BB962C8B-B14F-4D97-AF65-F5344CB8AC3E}">
        <p14:creationId xmlns:p14="http://schemas.microsoft.com/office/powerpoint/2010/main" val="3032348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34F2A-2E48-4649-8817-00FEE485DC1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5D8884B-EA21-41C9-9EA3-D5E92B822288}"/>
              </a:ext>
            </a:extLst>
          </p:cNvPr>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a:extLst>
              <a:ext uri="{FF2B5EF4-FFF2-40B4-BE49-F238E27FC236}">
                <a16:creationId xmlns:a16="http://schemas.microsoft.com/office/drawing/2014/main" id="{30948511-CF87-4B8F-B727-C87E36A4CAD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BE3252F8-411C-E049-91FD-66A00E5AF961}"/>
              </a:ext>
            </a:extLst>
          </p:cNvPr>
          <p:cNvSpPr>
            <a:spLocks noGrp="1"/>
          </p:cNvSpPr>
          <p:nvPr>
            <p:ph type="dt" sz="half" idx="10"/>
          </p:nvPr>
        </p:nvSpPr>
        <p:spPr/>
        <p:txBody>
          <a:bodyPr/>
          <a:lstStyle>
            <a:lvl1pPr>
              <a:defRPr/>
            </a:lvl1pPr>
          </a:lstStyle>
          <a:p>
            <a:pPr>
              <a:defRPr/>
            </a:pPr>
            <a:fld id="{994346C2-9B2D-0242-A93C-FAF4B8D3B783}" type="datetimeFigureOut">
              <a:rPr lang="en-US"/>
              <a:pPr>
                <a:defRPr/>
              </a:pPr>
              <a:t>5/20/2020</a:t>
            </a:fld>
            <a:endParaRPr lang="en-US" dirty="0"/>
          </a:p>
        </p:txBody>
      </p:sp>
      <p:sp>
        <p:nvSpPr>
          <p:cNvPr id="6" name="Footer Placeholder 4">
            <a:extLst>
              <a:ext uri="{FF2B5EF4-FFF2-40B4-BE49-F238E27FC236}">
                <a16:creationId xmlns:a16="http://schemas.microsoft.com/office/drawing/2014/main" id="{54CEDF5E-FBE8-B44D-A770-C492ED55EA7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3DC39F2-8926-6548-8326-55B2AF84881F}"/>
              </a:ext>
            </a:extLst>
          </p:cNvPr>
          <p:cNvSpPr>
            <a:spLocks noGrp="1"/>
          </p:cNvSpPr>
          <p:nvPr>
            <p:ph type="sldNum" sz="quarter" idx="12"/>
          </p:nvPr>
        </p:nvSpPr>
        <p:spPr/>
        <p:txBody>
          <a:bodyPr/>
          <a:lstStyle>
            <a:lvl1pPr>
              <a:defRPr/>
            </a:lvl1pPr>
          </a:lstStyle>
          <a:p>
            <a:pPr>
              <a:defRPr/>
            </a:pPr>
            <a:fld id="{50E2E559-06F2-6F4D-B50D-C3036D941236}" type="slidenum">
              <a:rPr lang="en-US" altLang="en-US"/>
              <a:pPr>
                <a:defRPr/>
              </a:pPr>
              <a:t>‹#›</a:t>
            </a:fld>
            <a:endParaRPr lang="en-US" altLang="en-US"/>
          </a:p>
        </p:txBody>
      </p:sp>
    </p:spTree>
    <p:extLst>
      <p:ext uri="{BB962C8B-B14F-4D97-AF65-F5344CB8AC3E}">
        <p14:creationId xmlns:p14="http://schemas.microsoft.com/office/powerpoint/2010/main" val="3786352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1F80140-C9AF-644B-86BA-00182709ADBB}"/>
              </a:ext>
            </a:extLst>
          </p:cNvPr>
          <p:cNvSpPr>
            <a:spLocks noGrp="1" noChangeArrowheads="1"/>
          </p:cNvSpPr>
          <p:nvPr>
            <p:ph type="title"/>
          </p:nvPr>
        </p:nvSpPr>
        <p:spPr bwMode="auto">
          <a:xfrm>
            <a:off x="628650" y="457200"/>
            <a:ext cx="78867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a:extLst>
              <a:ext uri="{FF2B5EF4-FFF2-40B4-BE49-F238E27FC236}">
                <a16:creationId xmlns:a16="http://schemas.microsoft.com/office/drawing/2014/main" id="{9B1361FF-7E38-A843-9D08-F5269783051C}"/>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a16="http://schemas.microsoft.com/office/drawing/2014/main" id="{A73DEC16-F875-489E-8F1E-5B183F4ACA4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465F3CBF-19AD-1742-9950-EB855BAA291C}" type="datetimeFigureOut">
              <a:rPr lang="en-US"/>
              <a:pPr>
                <a:defRPr/>
              </a:pPr>
              <a:t>5/20/2020</a:t>
            </a:fld>
            <a:endParaRPr lang="en-US" dirty="0"/>
          </a:p>
        </p:txBody>
      </p:sp>
      <p:sp>
        <p:nvSpPr>
          <p:cNvPr id="5" name="Footer Placeholder 4">
            <a:extLst>
              <a:ext uri="{FF2B5EF4-FFF2-40B4-BE49-F238E27FC236}">
                <a16:creationId xmlns:a16="http://schemas.microsoft.com/office/drawing/2014/main" id="{65DF152A-66D6-4AFA-8578-E58FA908EF40}"/>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07AF40C1-A767-46E8-9FEF-09C2EE5B1D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9FD4E1A5-15C0-8441-96FF-057B7A078D51}" type="slidenum">
              <a:rPr lang="en-US" altLang="en-US"/>
              <a:pPr>
                <a:defRPr/>
              </a:pPr>
              <a:t>‹#›</a:t>
            </a:fld>
            <a:endParaRPr lang="en-US" altLang="en-US"/>
          </a:p>
        </p:txBody>
      </p:sp>
      <p:pic>
        <p:nvPicPr>
          <p:cNvPr id="7" name="Picture 6">
            <a:extLst>
              <a:ext uri="{FF2B5EF4-FFF2-40B4-BE49-F238E27FC236}">
                <a16:creationId xmlns:a16="http://schemas.microsoft.com/office/drawing/2014/main" id="{BD03F684-07FE-2B48-8B01-F4620A1FE028}"/>
              </a:ext>
            </a:extLst>
          </p:cNvPr>
          <p:cNvPicPr>
            <a:picLocks noChangeAspect="1"/>
          </p:cNvPicPr>
          <p:nvPr userDrawn="1"/>
        </p:nvPicPr>
        <p:blipFill>
          <a:blip r:embed="rId14"/>
          <a:stretch>
            <a:fillRect/>
          </a:stretch>
        </p:blipFill>
        <p:spPr>
          <a:xfrm>
            <a:off x="0" y="0"/>
            <a:ext cx="9144000" cy="307975"/>
          </a:xfrm>
          <a:prstGeom prst="rect">
            <a:avLst/>
          </a:prstGeom>
        </p:spPr>
      </p:pic>
    </p:spTree>
  </p:cSld>
  <p:clrMap bg1="lt1" tx1="dk1" bg2="lt2" tx2="dk2" accent1="accent1" accent2="accent2" accent3="accent3" accent4="accent4" accent5="accent5" accent6="accent6" hlink="hlink" folHlink="folHlink"/>
  <p:sldLayoutIdLst>
    <p:sldLayoutId id="2147484475" r:id="rId1"/>
    <p:sldLayoutId id="2147484476" r:id="rId2"/>
    <p:sldLayoutId id="2147484477" r:id="rId3"/>
    <p:sldLayoutId id="2147484478" r:id="rId4"/>
    <p:sldLayoutId id="2147484479" r:id="rId5"/>
    <p:sldLayoutId id="2147484480" r:id="rId6"/>
    <p:sldLayoutId id="2147484481" r:id="rId7"/>
    <p:sldLayoutId id="2147484482" r:id="rId8"/>
    <p:sldLayoutId id="2147484483" r:id="rId9"/>
    <p:sldLayoutId id="2147484484" r:id="rId10"/>
    <p:sldLayoutId id="2147484485" r:id="rId11"/>
  </p:sldLayoutIdLst>
  <p:txStyles>
    <p:titleStyle>
      <a:lvl1pPr algn="l" defTabSz="685800" rtl="0" eaLnBrk="0" fontAlgn="base" hangingPunct="0">
        <a:lnSpc>
          <a:spcPct val="90000"/>
        </a:lnSpc>
        <a:spcBef>
          <a:spcPct val="0"/>
        </a:spcBef>
        <a:spcAft>
          <a:spcPct val="0"/>
        </a:spcAft>
        <a:defRPr sz="33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sv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5.svg"/></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linkedin.com/company/texas-security-ban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texassecuritybank.com/sba-disaster-assistance/" TargetMode="External"/><Relationship Id="rId4" Type="http://schemas.openxmlformats.org/officeDocument/2006/relationships/hyperlink" Target="https://www.texassecuritybank.com/about-us/tsb-academy/"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exassecuritybank.marqporta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indoor, sitting, computer, table&#10;&#10;Description automatically generated">
            <a:extLst>
              <a:ext uri="{FF2B5EF4-FFF2-40B4-BE49-F238E27FC236}">
                <a16:creationId xmlns:a16="http://schemas.microsoft.com/office/drawing/2014/main" id="{95376417-31AF-0840-BA90-225E659122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0" y="0"/>
            <a:ext cx="913954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5E70C-410E-4CC6-8A98-046AD0456BE9}"/>
              </a:ext>
            </a:extLst>
          </p:cNvPr>
          <p:cNvSpPr>
            <a:spLocks noGrp="1"/>
          </p:cNvSpPr>
          <p:nvPr>
            <p:ph type="title"/>
          </p:nvPr>
        </p:nvSpPr>
        <p:spPr>
          <a:xfrm>
            <a:off x="628650" y="365125"/>
            <a:ext cx="7886700" cy="1325563"/>
          </a:xfrm>
        </p:spPr>
        <p:txBody>
          <a:bodyPr vert="horz" lIns="91440" tIns="45720" rIns="91440" bIns="45720" rtlCol="0" anchor="ctr">
            <a:normAutofit/>
          </a:bodyPr>
          <a:lstStyle/>
          <a:p>
            <a:pPr algn="ctr" defTabSz="914400" eaLnBrk="1" hangingPunct="1"/>
            <a:r>
              <a:rPr lang="en-US" sz="3600" dirty="0">
                <a:solidFill>
                  <a:schemeClr val="tx1"/>
                </a:solidFill>
              </a:rPr>
              <a:t>Loan Forgiveness Calculation Form</a:t>
            </a:r>
            <a:br>
              <a:rPr lang="en-US" sz="3600" dirty="0">
                <a:solidFill>
                  <a:schemeClr val="tx1"/>
                </a:solidFill>
              </a:rPr>
            </a:br>
            <a:r>
              <a:rPr lang="en-US" sz="3600" dirty="0">
                <a:solidFill>
                  <a:schemeClr val="tx1"/>
                </a:solidFill>
              </a:rPr>
              <a:t>Forgiveness Calculation </a:t>
            </a:r>
          </a:p>
        </p:txBody>
      </p:sp>
      <p:pic>
        <p:nvPicPr>
          <p:cNvPr id="4" name="Content Placeholder 3">
            <a:extLst>
              <a:ext uri="{FF2B5EF4-FFF2-40B4-BE49-F238E27FC236}">
                <a16:creationId xmlns:a16="http://schemas.microsoft.com/office/drawing/2014/main" id="{1815F813-DA8A-4AC9-B67F-744D3060145B}"/>
              </a:ext>
            </a:extLst>
          </p:cNvPr>
          <p:cNvPicPr>
            <a:picLocks noGrp="1" noChangeAspect="1"/>
          </p:cNvPicPr>
          <p:nvPr>
            <p:ph idx="1"/>
          </p:nvPr>
        </p:nvPicPr>
        <p:blipFill>
          <a:blip r:embed="rId2"/>
          <a:stretch>
            <a:fillRect/>
          </a:stretch>
        </p:blipFill>
        <p:spPr>
          <a:xfrm>
            <a:off x="1059285" y="1825626"/>
            <a:ext cx="7018286" cy="4351338"/>
          </a:xfrm>
          <a:prstGeom prst="rect">
            <a:avLst/>
          </a:prstGeom>
        </p:spPr>
      </p:pic>
    </p:spTree>
    <p:extLst>
      <p:ext uri="{BB962C8B-B14F-4D97-AF65-F5344CB8AC3E}">
        <p14:creationId xmlns:p14="http://schemas.microsoft.com/office/powerpoint/2010/main" val="3979136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1DEF4-3382-41E8-B7A4-F7418CF2CF06}"/>
              </a:ext>
            </a:extLst>
          </p:cNvPr>
          <p:cNvSpPr>
            <a:spLocks noGrp="1"/>
          </p:cNvSpPr>
          <p:nvPr>
            <p:ph type="title"/>
          </p:nvPr>
        </p:nvSpPr>
        <p:spPr>
          <a:xfrm>
            <a:off x="628650" y="365125"/>
            <a:ext cx="7886700" cy="1006475"/>
          </a:xfrm>
        </p:spPr>
        <p:txBody>
          <a:bodyPr vert="horz" lIns="91440" tIns="45720" rIns="91440" bIns="45720" rtlCol="0" anchor="ctr">
            <a:noAutofit/>
          </a:bodyPr>
          <a:lstStyle/>
          <a:p>
            <a:pPr algn="ctr" defTabSz="914400" eaLnBrk="1" hangingPunct="1"/>
            <a:r>
              <a:rPr lang="en-US" sz="3600" dirty="0">
                <a:solidFill>
                  <a:schemeClr val="tx1"/>
                </a:solidFill>
              </a:rPr>
              <a:t>Calculate Payroll Costs</a:t>
            </a:r>
            <a:br>
              <a:rPr lang="en-US" sz="3600" dirty="0">
                <a:solidFill>
                  <a:schemeClr val="tx1"/>
                </a:solidFill>
              </a:rPr>
            </a:br>
            <a:endParaRPr lang="en-US" sz="3600" dirty="0">
              <a:solidFill>
                <a:schemeClr val="tx1"/>
              </a:solidFill>
            </a:endParaRPr>
          </a:p>
        </p:txBody>
      </p:sp>
      <p:pic>
        <p:nvPicPr>
          <p:cNvPr id="4" name="Content Placeholder 3">
            <a:extLst>
              <a:ext uri="{FF2B5EF4-FFF2-40B4-BE49-F238E27FC236}">
                <a16:creationId xmlns:a16="http://schemas.microsoft.com/office/drawing/2014/main" id="{A21DA619-5557-4B09-9FAD-D4CDF07EA9A4}"/>
              </a:ext>
            </a:extLst>
          </p:cNvPr>
          <p:cNvPicPr>
            <a:picLocks noGrp="1" noChangeAspect="1"/>
          </p:cNvPicPr>
          <p:nvPr>
            <p:ph idx="1"/>
          </p:nvPr>
        </p:nvPicPr>
        <p:blipFill rotWithShape="1">
          <a:blip r:embed="rId2"/>
          <a:srcRect r="2" b="10371"/>
          <a:stretch/>
        </p:blipFill>
        <p:spPr>
          <a:xfrm>
            <a:off x="621506" y="1371600"/>
            <a:ext cx="7893844" cy="4805364"/>
          </a:xfrm>
          <a:prstGeom prst="rect">
            <a:avLst/>
          </a:prstGeom>
        </p:spPr>
      </p:pic>
    </p:spTree>
    <p:extLst>
      <p:ext uri="{BB962C8B-B14F-4D97-AF65-F5344CB8AC3E}">
        <p14:creationId xmlns:p14="http://schemas.microsoft.com/office/powerpoint/2010/main" val="1895618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p:txBody>
          <a:bodyPr/>
          <a:lstStyle/>
          <a:p>
            <a:pPr algn="ctr" eaLnBrk="1" hangingPunct="1"/>
            <a:r>
              <a:rPr lang="en-US" sz="3600" dirty="0">
                <a:ea typeface="Georgia"/>
                <a:cs typeface="Georgia"/>
                <a:sym typeface="Georgia"/>
              </a:rPr>
              <a:t>Payroll Costs</a:t>
            </a:r>
            <a:endParaRPr lang="en-US" altLang="en-US" dirty="0"/>
          </a:p>
        </p:txBody>
      </p:sp>
      <p:sp>
        <p:nvSpPr>
          <p:cNvPr id="3" name="Content Placeholder 2">
            <a:extLst>
              <a:ext uri="{FF2B5EF4-FFF2-40B4-BE49-F238E27FC236}">
                <a16:creationId xmlns:a16="http://schemas.microsoft.com/office/drawing/2014/main" id="{528532A0-F60E-4FC9-BC8A-843EE135040E}"/>
              </a:ext>
            </a:extLst>
          </p:cNvPr>
          <p:cNvSpPr>
            <a:spLocks noGrp="1"/>
          </p:cNvSpPr>
          <p:nvPr>
            <p:ph idx="1"/>
          </p:nvPr>
        </p:nvSpPr>
        <p:spPr>
          <a:xfrm>
            <a:off x="628650" y="1295400"/>
            <a:ext cx="6076950" cy="3276600"/>
          </a:xfrm>
        </p:spPr>
        <p:txBody>
          <a:bodyPr rtlCol="0" anchor="t">
            <a:normAutofit fontScale="85000" lnSpcReduction="10000"/>
          </a:bodyPr>
          <a:lstStyle/>
          <a:p>
            <a:pPr marL="0" indent="0">
              <a:buNone/>
            </a:pPr>
            <a:r>
              <a:rPr lang="en-US" sz="2600" b="1" dirty="0"/>
              <a:t>Payroll costs can include:</a:t>
            </a:r>
          </a:p>
          <a:p>
            <a:pPr lvl="0"/>
            <a:r>
              <a:rPr lang="en-US" dirty="0"/>
              <a:t>Gross Salary, Wages, Commissions</a:t>
            </a:r>
          </a:p>
          <a:p>
            <a:pPr lvl="0"/>
            <a:r>
              <a:rPr lang="en-US" dirty="0"/>
              <a:t>Cash tips or the equivalent (</a:t>
            </a:r>
            <a:r>
              <a:rPr lang="en-US" i="1" u="sng" dirty="0"/>
              <a:t>additional wages paid to offset decline in tips</a:t>
            </a:r>
            <a:r>
              <a:rPr lang="en-US" dirty="0"/>
              <a:t>)</a:t>
            </a:r>
          </a:p>
          <a:p>
            <a:pPr lvl="0"/>
            <a:r>
              <a:rPr lang="en-US" dirty="0"/>
              <a:t>Payment of vacation, sick, parental/family/medical leave</a:t>
            </a:r>
          </a:p>
          <a:p>
            <a:pPr lvl="0"/>
            <a:r>
              <a:rPr lang="en-US" dirty="0"/>
              <a:t>Employer payment of retirement contributions and group health coverage premiums</a:t>
            </a:r>
          </a:p>
          <a:p>
            <a:pPr lvl="0"/>
            <a:r>
              <a:rPr lang="en-US" dirty="0"/>
              <a:t>State and local taxes assessed on payroll</a:t>
            </a:r>
          </a:p>
          <a:p>
            <a:pPr lvl="0"/>
            <a:r>
              <a:rPr lang="en-US" dirty="0"/>
              <a:t>Refinancing of EIDL loans that were used for payroll</a:t>
            </a:r>
          </a:p>
          <a:p>
            <a:pPr lvl="0"/>
            <a:r>
              <a:rPr lang="en-US" dirty="0">
                <a:solidFill>
                  <a:srgbClr val="FF0000"/>
                </a:solidFill>
              </a:rPr>
              <a:t>Costs paid during Covered Period and costs incurred during Covered Period but not yet paid</a:t>
            </a:r>
          </a:p>
        </p:txBody>
      </p:sp>
      <p:sp>
        <p:nvSpPr>
          <p:cNvPr id="9" name="Content Placeholder 2">
            <a:extLst>
              <a:ext uri="{FF2B5EF4-FFF2-40B4-BE49-F238E27FC236}">
                <a16:creationId xmlns:a16="http://schemas.microsoft.com/office/drawing/2014/main" id="{72C71B02-7EF6-F448-8C38-5B424537D3CC}"/>
              </a:ext>
            </a:extLst>
          </p:cNvPr>
          <p:cNvSpPr txBox="1">
            <a:spLocks/>
          </p:cNvSpPr>
          <p:nvPr/>
        </p:nvSpPr>
        <p:spPr bwMode="auto">
          <a:xfrm flipV="1">
            <a:off x="628650" y="1752600"/>
            <a:ext cx="7886700" cy="7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25000" lnSpcReduction="20000"/>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endParaRPr lang="en-US" dirty="0"/>
          </a:p>
        </p:txBody>
      </p:sp>
      <p:pic>
        <p:nvPicPr>
          <p:cNvPr id="10" name="Graphic 9">
            <a:extLst>
              <a:ext uri="{FF2B5EF4-FFF2-40B4-BE49-F238E27FC236}">
                <a16:creationId xmlns:a16="http://schemas.microsoft.com/office/drawing/2014/main" id="{F9B900AA-7164-B544-A135-9FFBDE87D3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08813" y="2957362"/>
            <a:ext cx="2135187" cy="2135187"/>
          </a:xfrm>
          <a:prstGeom prst="rect">
            <a:avLst/>
          </a:prstGeom>
        </p:spPr>
      </p:pic>
      <p:pic>
        <p:nvPicPr>
          <p:cNvPr id="4" name="Picture 3">
            <a:extLst>
              <a:ext uri="{FF2B5EF4-FFF2-40B4-BE49-F238E27FC236}">
                <a16:creationId xmlns:a16="http://schemas.microsoft.com/office/drawing/2014/main" id="{6053E1A6-31C2-4B2B-B0BD-C4791404B1A3}"/>
              </a:ext>
            </a:extLst>
          </p:cNvPr>
          <p:cNvPicPr>
            <a:picLocks noChangeAspect="1"/>
          </p:cNvPicPr>
          <p:nvPr/>
        </p:nvPicPr>
        <p:blipFill>
          <a:blip r:embed="rId5"/>
          <a:stretch>
            <a:fillRect/>
          </a:stretch>
        </p:blipFill>
        <p:spPr>
          <a:xfrm>
            <a:off x="762000" y="4876800"/>
            <a:ext cx="5505450" cy="1657350"/>
          </a:xfrm>
          <a:prstGeom prst="rect">
            <a:avLst/>
          </a:prstGeom>
        </p:spPr>
      </p:pic>
    </p:spTree>
    <p:extLst>
      <p:ext uri="{BB962C8B-B14F-4D97-AF65-F5344CB8AC3E}">
        <p14:creationId xmlns:p14="http://schemas.microsoft.com/office/powerpoint/2010/main" val="3350222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63260-B9D2-4F90-A916-FDC9771ED692}"/>
              </a:ext>
            </a:extLst>
          </p:cNvPr>
          <p:cNvSpPr>
            <a:spLocks noGrp="1"/>
          </p:cNvSpPr>
          <p:nvPr>
            <p:ph type="title"/>
          </p:nvPr>
        </p:nvSpPr>
        <p:spPr>
          <a:xfrm>
            <a:off x="628650" y="457200"/>
            <a:ext cx="7886700" cy="609600"/>
          </a:xfrm>
        </p:spPr>
        <p:txBody>
          <a:bodyPr/>
          <a:lstStyle/>
          <a:p>
            <a:pPr algn="ctr"/>
            <a:r>
              <a:rPr lang="en-US" dirty="0"/>
              <a:t>Payroll Costs – Sch A (page 6)</a:t>
            </a:r>
          </a:p>
        </p:txBody>
      </p:sp>
      <p:pic>
        <p:nvPicPr>
          <p:cNvPr id="4" name="Content Placeholder 3">
            <a:extLst>
              <a:ext uri="{FF2B5EF4-FFF2-40B4-BE49-F238E27FC236}">
                <a16:creationId xmlns:a16="http://schemas.microsoft.com/office/drawing/2014/main" id="{4B73F942-4BA9-4F97-AA37-3BE40C0DDFA4}"/>
              </a:ext>
            </a:extLst>
          </p:cNvPr>
          <p:cNvPicPr>
            <a:picLocks noGrp="1" noChangeAspect="1"/>
          </p:cNvPicPr>
          <p:nvPr>
            <p:ph idx="1"/>
          </p:nvPr>
        </p:nvPicPr>
        <p:blipFill>
          <a:blip r:embed="rId3"/>
          <a:stretch>
            <a:fillRect/>
          </a:stretch>
        </p:blipFill>
        <p:spPr>
          <a:xfrm>
            <a:off x="1752600" y="914400"/>
            <a:ext cx="5562600" cy="5867400"/>
          </a:xfrm>
          <a:prstGeom prst="rect">
            <a:avLst/>
          </a:prstGeom>
        </p:spPr>
      </p:pic>
    </p:spTree>
    <p:extLst>
      <p:ext uri="{BB962C8B-B14F-4D97-AF65-F5344CB8AC3E}">
        <p14:creationId xmlns:p14="http://schemas.microsoft.com/office/powerpoint/2010/main" val="3884086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p:txBody>
          <a:bodyPr/>
          <a:lstStyle/>
          <a:p>
            <a:pPr algn="ctr" eaLnBrk="1" hangingPunct="1"/>
            <a:r>
              <a:rPr lang="en-US" sz="3600" dirty="0">
                <a:ea typeface="Georgia"/>
                <a:cs typeface="Georgia"/>
                <a:sym typeface="Georgia"/>
              </a:rPr>
              <a:t>Payroll Costs</a:t>
            </a:r>
            <a:endParaRPr lang="en-US" altLang="en-US" dirty="0"/>
          </a:p>
        </p:txBody>
      </p:sp>
      <p:sp>
        <p:nvSpPr>
          <p:cNvPr id="3" name="Content Placeholder 2">
            <a:extLst>
              <a:ext uri="{FF2B5EF4-FFF2-40B4-BE49-F238E27FC236}">
                <a16:creationId xmlns:a16="http://schemas.microsoft.com/office/drawing/2014/main" id="{528532A0-F60E-4FC9-BC8A-843EE135040E}"/>
              </a:ext>
            </a:extLst>
          </p:cNvPr>
          <p:cNvSpPr>
            <a:spLocks noGrp="1"/>
          </p:cNvSpPr>
          <p:nvPr>
            <p:ph idx="1"/>
          </p:nvPr>
        </p:nvSpPr>
        <p:spPr>
          <a:xfrm>
            <a:off x="628650" y="2209801"/>
            <a:ext cx="5772150" cy="2895600"/>
          </a:xfrm>
        </p:spPr>
        <p:txBody>
          <a:bodyPr rtlCol="0" anchor="t">
            <a:normAutofit/>
          </a:bodyPr>
          <a:lstStyle/>
          <a:p>
            <a:pPr marL="0" indent="0">
              <a:buNone/>
            </a:pPr>
            <a:r>
              <a:rPr lang="en-US" sz="2400" b="1" dirty="0"/>
              <a:t>Items </a:t>
            </a:r>
            <a:r>
              <a:rPr lang="en-US" sz="2400" b="1" dirty="0">
                <a:solidFill>
                  <a:srgbClr val="C00000"/>
                </a:solidFill>
              </a:rPr>
              <a:t>NOT INCLUDED </a:t>
            </a:r>
            <a:r>
              <a:rPr lang="en-US" sz="2400" b="1" dirty="0"/>
              <a:t>in defined </a:t>
            </a:r>
            <a:br>
              <a:rPr lang="en-US" sz="2400" b="1" dirty="0"/>
            </a:br>
            <a:r>
              <a:rPr lang="en-US" sz="2400" b="1" dirty="0"/>
              <a:t>Payroll Costs:</a:t>
            </a:r>
          </a:p>
          <a:p>
            <a:pPr lvl="0"/>
            <a:r>
              <a:rPr lang="en-US" sz="1800" dirty="0"/>
              <a:t>Employer paid federal payroll tax, including employer’s share of FICA </a:t>
            </a:r>
          </a:p>
          <a:p>
            <a:pPr lvl="0"/>
            <a:r>
              <a:rPr lang="en-US" sz="1800" dirty="0"/>
              <a:t>Compensation paid to employees in excess of $100,000 annualized</a:t>
            </a:r>
          </a:p>
          <a:p>
            <a:pPr lvl="0"/>
            <a:r>
              <a:rPr lang="en-US" sz="1800" dirty="0"/>
              <a:t>Compensation paid to employees domiciled outside of the U.S.</a:t>
            </a:r>
          </a:p>
          <a:p>
            <a:pPr lvl="0"/>
            <a:r>
              <a:rPr lang="en-US" sz="1800" dirty="0"/>
              <a:t>Amounts paid to independent contractors  </a:t>
            </a:r>
          </a:p>
        </p:txBody>
      </p:sp>
      <p:sp>
        <p:nvSpPr>
          <p:cNvPr id="9" name="Content Placeholder 2">
            <a:extLst>
              <a:ext uri="{FF2B5EF4-FFF2-40B4-BE49-F238E27FC236}">
                <a16:creationId xmlns:a16="http://schemas.microsoft.com/office/drawing/2014/main" id="{72C71B02-7EF6-F448-8C38-5B424537D3CC}"/>
              </a:ext>
            </a:extLst>
          </p:cNvPr>
          <p:cNvSpPr txBox="1">
            <a:spLocks/>
          </p:cNvSpPr>
          <p:nvPr/>
        </p:nvSpPr>
        <p:spPr bwMode="auto">
          <a:xfrm>
            <a:off x="628650" y="1825625"/>
            <a:ext cx="7886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lnSpcReduction="20000"/>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endParaRPr lang="en-US" dirty="0"/>
          </a:p>
        </p:txBody>
      </p:sp>
      <p:pic>
        <p:nvPicPr>
          <p:cNvPr id="8" name="Graphic 7">
            <a:extLst>
              <a:ext uri="{FF2B5EF4-FFF2-40B4-BE49-F238E27FC236}">
                <a16:creationId xmlns:a16="http://schemas.microsoft.com/office/drawing/2014/main" id="{D0F91D9E-26A8-9F46-B6DC-47A02D48E7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10350" y="2476500"/>
            <a:ext cx="1905000" cy="1905000"/>
          </a:xfrm>
          <a:prstGeom prst="rect">
            <a:avLst/>
          </a:prstGeom>
        </p:spPr>
      </p:pic>
    </p:spTree>
    <p:extLst>
      <p:ext uri="{BB962C8B-B14F-4D97-AF65-F5344CB8AC3E}">
        <p14:creationId xmlns:p14="http://schemas.microsoft.com/office/powerpoint/2010/main" val="147161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p:txBody>
          <a:bodyPr anchor="ctr"/>
          <a:lstStyle/>
          <a:p>
            <a:pPr algn="ctr" eaLnBrk="1" hangingPunct="1"/>
            <a:r>
              <a:rPr lang="en-US" sz="3600" dirty="0">
                <a:ea typeface="Georgia"/>
                <a:cs typeface="Georgia"/>
                <a:sym typeface="Georgia"/>
              </a:rPr>
              <a:t>Payroll Documentation</a:t>
            </a:r>
            <a:endParaRPr lang="en-US" altLang="en-US" dirty="0"/>
          </a:p>
        </p:txBody>
      </p:sp>
      <p:sp>
        <p:nvSpPr>
          <p:cNvPr id="2" name="Content Placeholder 1">
            <a:extLst>
              <a:ext uri="{FF2B5EF4-FFF2-40B4-BE49-F238E27FC236}">
                <a16:creationId xmlns:a16="http://schemas.microsoft.com/office/drawing/2014/main" id="{3A109771-B33E-F142-91C9-D6FCA8313FCE}"/>
              </a:ext>
            </a:extLst>
          </p:cNvPr>
          <p:cNvSpPr>
            <a:spLocks noGrp="1"/>
          </p:cNvSpPr>
          <p:nvPr>
            <p:ph idx="1"/>
          </p:nvPr>
        </p:nvSpPr>
        <p:spPr>
          <a:xfrm>
            <a:off x="628650" y="1825625"/>
            <a:ext cx="5543550" cy="4270375"/>
          </a:xfrm>
        </p:spPr>
        <p:txBody>
          <a:bodyPr anchor="ctr"/>
          <a:lstStyle/>
          <a:p>
            <a:pPr lvl="0"/>
            <a:r>
              <a:rPr lang="en-US" dirty="0"/>
              <a:t>Form 941 </a:t>
            </a:r>
          </a:p>
          <a:p>
            <a:pPr lvl="0"/>
            <a:r>
              <a:rPr lang="en-US" dirty="0"/>
              <a:t>State quarterly wage unemployment insurance tax reporting forms</a:t>
            </a:r>
          </a:p>
          <a:p>
            <a:pPr lvl="0"/>
            <a:r>
              <a:rPr lang="en-US" dirty="0"/>
              <a:t>Your internal payroll records or equivalent payroll processor records</a:t>
            </a:r>
          </a:p>
          <a:p>
            <a:pPr lvl="0"/>
            <a:r>
              <a:rPr lang="en-US" dirty="0"/>
              <a:t>Group insurance and retirement contribution statements – along with payment receipts or cancelled checks</a:t>
            </a:r>
          </a:p>
          <a:p>
            <a:pPr lvl="0"/>
            <a:r>
              <a:rPr lang="en-US" dirty="0"/>
              <a:t>Records of transfer from PPP Funds (if using a separate account) to payroll account or processor</a:t>
            </a:r>
          </a:p>
          <a:p>
            <a:endParaRPr lang="en-US" dirty="0"/>
          </a:p>
        </p:txBody>
      </p:sp>
      <p:pic>
        <p:nvPicPr>
          <p:cNvPr id="5" name="Graphic 4">
            <a:extLst>
              <a:ext uri="{FF2B5EF4-FFF2-40B4-BE49-F238E27FC236}">
                <a16:creationId xmlns:a16="http://schemas.microsoft.com/office/drawing/2014/main" id="{72D6D3AE-DEA3-0E4A-90F6-C8D15D7BDA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53200" y="2286000"/>
            <a:ext cx="1807802" cy="1807802"/>
          </a:xfrm>
          <a:prstGeom prst="rect">
            <a:avLst/>
          </a:prstGeom>
        </p:spPr>
      </p:pic>
    </p:spTree>
    <p:extLst>
      <p:ext uri="{BB962C8B-B14F-4D97-AF65-F5344CB8AC3E}">
        <p14:creationId xmlns:p14="http://schemas.microsoft.com/office/powerpoint/2010/main" val="3404278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12829-F3E3-47D2-8A26-A524F1573483}"/>
              </a:ext>
            </a:extLst>
          </p:cNvPr>
          <p:cNvSpPr>
            <a:spLocks noGrp="1"/>
          </p:cNvSpPr>
          <p:nvPr>
            <p:ph type="title"/>
          </p:nvPr>
        </p:nvSpPr>
        <p:spPr>
          <a:xfrm>
            <a:off x="628650" y="365125"/>
            <a:ext cx="7886700" cy="1006475"/>
          </a:xfrm>
        </p:spPr>
        <p:txBody>
          <a:bodyPr vert="horz" lIns="91440" tIns="45720" rIns="91440" bIns="45720" rtlCol="0" anchor="ctr">
            <a:normAutofit/>
          </a:bodyPr>
          <a:lstStyle/>
          <a:p>
            <a:pPr algn="ctr" defTabSz="914400" eaLnBrk="1" hangingPunct="1"/>
            <a:r>
              <a:rPr lang="en-US" sz="4400" dirty="0">
                <a:solidFill>
                  <a:schemeClr val="tx1"/>
                </a:solidFill>
              </a:rPr>
              <a:t>Non Payroll Costs</a:t>
            </a:r>
          </a:p>
        </p:txBody>
      </p:sp>
      <p:pic>
        <p:nvPicPr>
          <p:cNvPr id="4" name="Content Placeholder 3">
            <a:extLst>
              <a:ext uri="{FF2B5EF4-FFF2-40B4-BE49-F238E27FC236}">
                <a16:creationId xmlns:a16="http://schemas.microsoft.com/office/drawing/2014/main" id="{F62420AF-D5FD-4C15-A0CF-6584012AD013}"/>
              </a:ext>
            </a:extLst>
          </p:cNvPr>
          <p:cNvPicPr>
            <a:picLocks noGrp="1" noChangeAspect="1"/>
          </p:cNvPicPr>
          <p:nvPr>
            <p:ph idx="1"/>
          </p:nvPr>
        </p:nvPicPr>
        <p:blipFill rotWithShape="1">
          <a:blip r:embed="rId2"/>
          <a:srcRect t="8509" r="2" b="2"/>
          <a:stretch/>
        </p:blipFill>
        <p:spPr>
          <a:xfrm>
            <a:off x="621506" y="1825626"/>
            <a:ext cx="7893844" cy="4351338"/>
          </a:xfrm>
          <a:prstGeom prst="rect">
            <a:avLst/>
          </a:prstGeom>
        </p:spPr>
      </p:pic>
    </p:spTree>
    <p:extLst>
      <p:ext uri="{BB962C8B-B14F-4D97-AF65-F5344CB8AC3E}">
        <p14:creationId xmlns:p14="http://schemas.microsoft.com/office/powerpoint/2010/main" val="986747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p:txBody>
          <a:bodyPr/>
          <a:lstStyle/>
          <a:p>
            <a:pPr algn="ctr" eaLnBrk="1" hangingPunct="1"/>
            <a:r>
              <a:rPr lang="en-US" sz="3600" dirty="0">
                <a:ea typeface="Georgia"/>
                <a:cs typeface="Georgia"/>
                <a:sym typeface="Georgia"/>
              </a:rPr>
              <a:t>Non-Payroll Costs</a:t>
            </a:r>
            <a:endParaRPr lang="en-US" altLang="en-US" dirty="0"/>
          </a:p>
        </p:txBody>
      </p:sp>
      <p:sp>
        <p:nvSpPr>
          <p:cNvPr id="3" name="Content Placeholder 2">
            <a:extLst>
              <a:ext uri="{FF2B5EF4-FFF2-40B4-BE49-F238E27FC236}">
                <a16:creationId xmlns:a16="http://schemas.microsoft.com/office/drawing/2014/main" id="{528532A0-F60E-4FC9-BC8A-843EE135040E}"/>
              </a:ext>
            </a:extLst>
          </p:cNvPr>
          <p:cNvSpPr>
            <a:spLocks noGrp="1"/>
          </p:cNvSpPr>
          <p:nvPr>
            <p:ph idx="1"/>
          </p:nvPr>
        </p:nvSpPr>
        <p:spPr>
          <a:xfrm>
            <a:off x="628650" y="2667000"/>
            <a:ext cx="6229350" cy="3352801"/>
          </a:xfrm>
        </p:spPr>
        <p:txBody>
          <a:bodyPr rtlCol="0" anchor="ctr">
            <a:normAutofit lnSpcReduction="10000"/>
          </a:bodyPr>
          <a:lstStyle/>
          <a:p>
            <a:pPr lvl="0"/>
            <a:r>
              <a:rPr lang="en-US" dirty="0"/>
              <a:t>Mortgage interest payments on obligations, for </a:t>
            </a:r>
            <a:r>
              <a:rPr lang="en-US" u="sng" dirty="0"/>
              <a:t>real and personal property</a:t>
            </a:r>
            <a:r>
              <a:rPr lang="en-US" dirty="0"/>
              <a:t>, existing prior to 2-15-20 (</a:t>
            </a:r>
            <a:r>
              <a:rPr lang="en-US" i="1" dirty="0"/>
              <a:t>does not include prepayments or principal payments</a:t>
            </a:r>
            <a:r>
              <a:rPr lang="en-US" dirty="0"/>
              <a:t>)</a:t>
            </a:r>
          </a:p>
          <a:p>
            <a:r>
              <a:rPr lang="en-US" dirty="0"/>
              <a:t>Business rent or lease payments (on leases for </a:t>
            </a:r>
            <a:r>
              <a:rPr lang="en-US" u="sng" dirty="0"/>
              <a:t>real and personal property </a:t>
            </a:r>
            <a:r>
              <a:rPr lang="en-US" dirty="0"/>
              <a:t>in force prior to 2-15-20)</a:t>
            </a:r>
          </a:p>
          <a:p>
            <a:pPr lvl="0"/>
            <a:r>
              <a:rPr lang="en-US" dirty="0"/>
              <a:t>Utility Payments on contracts created prior to 2-15-20. </a:t>
            </a:r>
            <a:r>
              <a:rPr lang="en-US" i="1" dirty="0"/>
              <a:t>Covers </a:t>
            </a:r>
            <a:r>
              <a:rPr lang="en-US" i="1" u="sng" dirty="0"/>
              <a:t>electricity</a:t>
            </a:r>
            <a:r>
              <a:rPr lang="en-US" i="1" dirty="0"/>
              <a:t>, </a:t>
            </a:r>
            <a:r>
              <a:rPr lang="en-US" i="1" u="sng" dirty="0"/>
              <a:t>gas</a:t>
            </a:r>
            <a:r>
              <a:rPr lang="en-US" i="1" dirty="0"/>
              <a:t>, </a:t>
            </a:r>
            <a:r>
              <a:rPr lang="en-US" i="1" u="sng" dirty="0"/>
              <a:t>water</a:t>
            </a:r>
            <a:r>
              <a:rPr lang="en-US" i="1" dirty="0"/>
              <a:t>, </a:t>
            </a:r>
            <a:r>
              <a:rPr lang="en-US" i="1" u="sng" dirty="0"/>
              <a:t>transportation</a:t>
            </a:r>
            <a:r>
              <a:rPr lang="en-US" i="1" dirty="0"/>
              <a:t>, </a:t>
            </a:r>
            <a:r>
              <a:rPr lang="en-US" i="1" u="sng" dirty="0"/>
              <a:t>telephone</a:t>
            </a:r>
            <a:r>
              <a:rPr lang="en-US" i="1" dirty="0"/>
              <a:t>, </a:t>
            </a:r>
            <a:r>
              <a:rPr lang="en-US" i="1" u="sng" dirty="0"/>
              <a:t>internet</a:t>
            </a:r>
            <a:r>
              <a:rPr lang="en-US" i="1" dirty="0"/>
              <a:t> </a:t>
            </a:r>
          </a:p>
          <a:p>
            <a:pPr lvl="0"/>
            <a:r>
              <a:rPr lang="en-US" dirty="0">
                <a:solidFill>
                  <a:srgbClr val="FF0000"/>
                </a:solidFill>
              </a:rPr>
              <a:t>Costs paid during Covered Period and costs incurred during Covered Period but not yet paid</a:t>
            </a:r>
          </a:p>
        </p:txBody>
      </p:sp>
      <p:sp>
        <p:nvSpPr>
          <p:cNvPr id="9" name="Content Placeholder 2">
            <a:extLst>
              <a:ext uri="{FF2B5EF4-FFF2-40B4-BE49-F238E27FC236}">
                <a16:creationId xmlns:a16="http://schemas.microsoft.com/office/drawing/2014/main" id="{72C71B02-7EF6-F448-8C38-5B424537D3CC}"/>
              </a:ext>
            </a:extLst>
          </p:cNvPr>
          <p:cNvSpPr txBox="1">
            <a:spLocks/>
          </p:cNvSpPr>
          <p:nvPr/>
        </p:nvSpPr>
        <p:spPr bwMode="auto">
          <a:xfrm>
            <a:off x="628649" y="1825625"/>
            <a:ext cx="7983537"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Use of PPP Funds on the following expenses during the measurement period will also qualify for forgiveness (up to 25% of the PPP forgiveness):</a:t>
            </a:r>
          </a:p>
        </p:txBody>
      </p:sp>
      <p:pic>
        <p:nvPicPr>
          <p:cNvPr id="4" name="Graphic 3">
            <a:extLst>
              <a:ext uri="{FF2B5EF4-FFF2-40B4-BE49-F238E27FC236}">
                <a16:creationId xmlns:a16="http://schemas.microsoft.com/office/drawing/2014/main" id="{443A8310-9011-9D48-8E33-5C80048457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10400" y="2816225"/>
            <a:ext cx="1908142" cy="1908142"/>
          </a:xfrm>
          <a:prstGeom prst="rect">
            <a:avLst/>
          </a:prstGeom>
        </p:spPr>
      </p:pic>
    </p:spTree>
    <p:extLst>
      <p:ext uri="{BB962C8B-B14F-4D97-AF65-F5344CB8AC3E}">
        <p14:creationId xmlns:p14="http://schemas.microsoft.com/office/powerpoint/2010/main" val="3940069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p:txBody>
          <a:bodyPr/>
          <a:lstStyle/>
          <a:p>
            <a:pPr algn="ctr" eaLnBrk="1" hangingPunct="1"/>
            <a:r>
              <a:rPr lang="en-US" sz="3600" dirty="0">
                <a:ea typeface="Georgia"/>
                <a:cs typeface="Georgia"/>
                <a:sym typeface="Georgia"/>
              </a:rPr>
              <a:t>Non-Payroll Documentation</a:t>
            </a:r>
            <a:endParaRPr lang="en-US" altLang="en-US" dirty="0"/>
          </a:p>
        </p:txBody>
      </p:sp>
      <p:sp>
        <p:nvSpPr>
          <p:cNvPr id="3" name="Content Placeholder 2">
            <a:extLst>
              <a:ext uri="{FF2B5EF4-FFF2-40B4-BE49-F238E27FC236}">
                <a16:creationId xmlns:a16="http://schemas.microsoft.com/office/drawing/2014/main" id="{528532A0-F60E-4FC9-BC8A-843EE135040E}"/>
              </a:ext>
            </a:extLst>
          </p:cNvPr>
          <p:cNvSpPr>
            <a:spLocks noGrp="1"/>
          </p:cNvSpPr>
          <p:nvPr>
            <p:ph idx="1"/>
          </p:nvPr>
        </p:nvSpPr>
        <p:spPr>
          <a:xfrm>
            <a:off x="628650" y="1676400"/>
            <a:ext cx="5391150" cy="4343401"/>
          </a:xfrm>
        </p:spPr>
        <p:txBody>
          <a:bodyPr rtlCol="0" anchor="ctr">
            <a:normAutofit/>
          </a:bodyPr>
          <a:lstStyle/>
          <a:p>
            <a:pPr lvl="0"/>
            <a:r>
              <a:rPr lang="en-US" dirty="0"/>
              <a:t>Proof of business rent paid (cancelled checks </a:t>
            </a:r>
            <a:r>
              <a:rPr lang="en-US" dirty="0" err="1"/>
              <a:t>etc</a:t>
            </a:r>
            <a:r>
              <a:rPr lang="en-US" dirty="0"/>
              <a:t>)</a:t>
            </a:r>
          </a:p>
          <a:p>
            <a:pPr lvl="0"/>
            <a:r>
              <a:rPr lang="en-US" dirty="0"/>
              <a:t>Copy of leases and loans</a:t>
            </a:r>
          </a:p>
          <a:p>
            <a:pPr lvl="0"/>
            <a:r>
              <a:rPr lang="en-US" dirty="0"/>
              <a:t>Utility bills and payment records</a:t>
            </a:r>
          </a:p>
          <a:p>
            <a:pPr lvl="0"/>
            <a:r>
              <a:rPr lang="en-US" dirty="0"/>
              <a:t>Note and Interest statements or amortization schedules for mortgage interest</a:t>
            </a:r>
          </a:p>
        </p:txBody>
      </p:sp>
      <p:pic>
        <p:nvPicPr>
          <p:cNvPr id="6" name="Graphic 5">
            <a:extLst>
              <a:ext uri="{FF2B5EF4-FFF2-40B4-BE49-F238E27FC236}">
                <a16:creationId xmlns:a16="http://schemas.microsoft.com/office/drawing/2014/main" id="{E9931072-DA13-C641-BF98-98A9DB075B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53200" y="2438400"/>
            <a:ext cx="1807802" cy="1807802"/>
          </a:xfrm>
          <a:prstGeom prst="rect">
            <a:avLst/>
          </a:prstGeom>
        </p:spPr>
      </p:pic>
    </p:spTree>
    <p:extLst>
      <p:ext uri="{BB962C8B-B14F-4D97-AF65-F5344CB8AC3E}">
        <p14:creationId xmlns:p14="http://schemas.microsoft.com/office/powerpoint/2010/main" val="4262423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6D0A4-B341-4C37-B075-4F091307E1B1}"/>
              </a:ext>
            </a:extLst>
          </p:cNvPr>
          <p:cNvSpPr>
            <a:spLocks noGrp="1"/>
          </p:cNvSpPr>
          <p:nvPr>
            <p:ph type="title"/>
          </p:nvPr>
        </p:nvSpPr>
        <p:spPr>
          <a:xfrm>
            <a:off x="628650" y="365125"/>
            <a:ext cx="7886700" cy="1325563"/>
          </a:xfrm>
        </p:spPr>
        <p:txBody>
          <a:bodyPr vert="horz" lIns="91440" tIns="45720" rIns="91440" bIns="45720" rtlCol="0" anchor="ctr">
            <a:normAutofit fontScale="90000"/>
          </a:bodyPr>
          <a:lstStyle/>
          <a:p>
            <a:pPr algn="ctr" defTabSz="914400" eaLnBrk="1" hangingPunct="1"/>
            <a:r>
              <a:rPr lang="en-US" sz="3600" dirty="0">
                <a:solidFill>
                  <a:schemeClr val="tx1"/>
                </a:solidFill>
              </a:rPr>
              <a:t>Loan Forgiveness Calculation Form</a:t>
            </a:r>
            <a:br>
              <a:rPr lang="en-US" sz="3600" dirty="0">
                <a:solidFill>
                  <a:schemeClr val="tx1"/>
                </a:solidFill>
              </a:rPr>
            </a:br>
            <a:r>
              <a:rPr lang="en-US" sz="3600" dirty="0">
                <a:solidFill>
                  <a:schemeClr val="tx1"/>
                </a:solidFill>
              </a:rPr>
              <a:t>Adjustments for FTE and Wage Reductions</a:t>
            </a:r>
          </a:p>
        </p:txBody>
      </p:sp>
      <p:pic>
        <p:nvPicPr>
          <p:cNvPr id="6" name="Content Placeholder 5">
            <a:extLst>
              <a:ext uri="{FF2B5EF4-FFF2-40B4-BE49-F238E27FC236}">
                <a16:creationId xmlns:a16="http://schemas.microsoft.com/office/drawing/2014/main" id="{7F0A3C4F-0364-4EA6-9713-9304236B76F9}"/>
              </a:ext>
            </a:extLst>
          </p:cNvPr>
          <p:cNvPicPr>
            <a:picLocks noGrp="1" noChangeAspect="1"/>
          </p:cNvPicPr>
          <p:nvPr>
            <p:ph idx="1"/>
          </p:nvPr>
        </p:nvPicPr>
        <p:blipFill rotWithShape="1">
          <a:blip r:embed="rId2"/>
          <a:srcRect t="6078" r="2" b="2433"/>
          <a:stretch/>
        </p:blipFill>
        <p:spPr>
          <a:xfrm>
            <a:off x="621506" y="1825626"/>
            <a:ext cx="7893844" cy="4351338"/>
          </a:xfrm>
          <a:prstGeom prst="rect">
            <a:avLst/>
          </a:prstGeom>
        </p:spPr>
      </p:pic>
    </p:spTree>
    <p:extLst>
      <p:ext uri="{BB962C8B-B14F-4D97-AF65-F5344CB8AC3E}">
        <p14:creationId xmlns:p14="http://schemas.microsoft.com/office/powerpoint/2010/main" val="3540364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F113-B540-4AC0-ACC0-9FD06782C252}"/>
              </a:ext>
            </a:extLst>
          </p:cNvPr>
          <p:cNvSpPr>
            <a:spLocks noGrp="1"/>
          </p:cNvSpPr>
          <p:nvPr>
            <p:ph type="title"/>
          </p:nvPr>
        </p:nvSpPr>
        <p:spPr/>
        <p:txBody>
          <a:bodyPr/>
          <a:lstStyle/>
          <a:p>
            <a:pPr algn="ctr"/>
            <a:r>
              <a:rPr lang="en-US" dirty="0"/>
              <a:t>Thank you for joining the </a:t>
            </a:r>
            <a:br>
              <a:rPr lang="en-US" dirty="0"/>
            </a:br>
            <a:r>
              <a:rPr lang="en-US" dirty="0"/>
              <a:t>TSB Business Speaker Series</a:t>
            </a:r>
          </a:p>
        </p:txBody>
      </p:sp>
      <p:sp>
        <p:nvSpPr>
          <p:cNvPr id="3" name="Content Placeholder 2">
            <a:extLst>
              <a:ext uri="{FF2B5EF4-FFF2-40B4-BE49-F238E27FC236}">
                <a16:creationId xmlns:a16="http://schemas.microsoft.com/office/drawing/2014/main" id="{77E3B3EE-1765-4C6A-997E-D7D7B1D7266E}"/>
              </a:ext>
            </a:extLst>
          </p:cNvPr>
          <p:cNvSpPr>
            <a:spLocks noGrp="1"/>
          </p:cNvSpPr>
          <p:nvPr>
            <p:ph idx="1"/>
          </p:nvPr>
        </p:nvSpPr>
        <p:spPr/>
        <p:txBody>
          <a:bodyPr/>
          <a:lstStyle/>
          <a:p>
            <a:r>
              <a:rPr lang="en-US" dirty="0"/>
              <a:t>All participants will be on mute</a:t>
            </a:r>
          </a:p>
          <a:p>
            <a:r>
              <a:rPr lang="en-US" dirty="0"/>
              <a:t>Questions can be submitted through the Q&amp;A Feature – please add your email address at the end of your question</a:t>
            </a:r>
          </a:p>
          <a:p>
            <a:r>
              <a:rPr lang="en-US" dirty="0"/>
              <a:t>With over 500 participants today  we will not be able to answer all questions during the session, but will try to follow up after the meeting if we don’t get to your question.</a:t>
            </a:r>
          </a:p>
          <a:p>
            <a:r>
              <a:rPr lang="en-US" dirty="0"/>
              <a:t>Our purpose today is to try to SIMPLIFY what looks like a daunting application </a:t>
            </a:r>
          </a:p>
          <a:p>
            <a:r>
              <a:rPr lang="en-US" dirty="0"/>
              <a:t>For additional support after the presentation</a:t>
            </a:r>
          </a:p>
          <a:p>
            <a:pPr lvl="1"/>
            <a:r>
              <a:rPr lang="en-US" dirty="0"/>
              <a:t>Your Bank Relationship Manager</a:t>
            </a:r>
          </a:p>
          <a:p>
            <a:pPr lvl="1"/>
            <a:r>
              <a:rPr lang="en-US" dirty="0"/>
              <a:t>Your Accountant/CPA</a:t>
            </a:r>
          </a:p>
          <a:p>
            <a:pPr lvl="1"/>
            <a:r>
              <a:rPr lang="en-US" dirty="0"/>
              <a:t>Your Payroll Service Provider</a:t>
            </a:r>
          </a:p>
        </p:txBody>
      </p:sp>
    </p:spTree>
    <p:extLst>
      <p:ext uri="{BB962C8B-B14F-4D97-AF65-F5344CB8AC3E}">
        <p14:creationId xmlns:p14="http://schemas.microsoft.com/office/powerpoint/2010/main" val="337799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a:xfrm>
            <a:off x="628650" y="457200"/>
            <a:ext cx="7886700" cy="1981200"/>
          </a:xfrm>
        </p:spPr>
        <p:txBody>
          <a:bodyPr/>
          <a:lstStyle/>
          <a:p>
            <a:pPr algn="ctr"/>
            <a:r>
              <a:rPr lang="en-US" dirty="0"/>
              <a:t>Reductions in Compensation in Excess of 25% for Any Individual Whose 2019 Compensation was Less than $100,000</a:t>
            </a:r>
          </a:p>
        </p:txBody>
      </p:sp>
      <p:sp>
        <p:nvSpPr>
          <p:cNvPr id="3" name="Content Placeholder 2">
            <a:extLst>
              <a:ext uri="{FF2B5EF4-FFF2-40B4-BE49-F238E27FC236}">
                <a16:creationId xmlns:a16="http://schemas.microsoft.com/office/drawing/2014/main" id="{528532A0-F60E-4FC9-BC8A-843EE135040E}"/>
              </a:ext>
            </a:extLst>
          </p:cNvPr>
          <p:cNvSpPr>
            <a:spLocks noGrp="1"/>
          </p:cNvSpPr>
          <p:nvPr>
            <p:ph idx="1"/>
          </p:nvPr>
        </p:nvSpPr>
        <p:spPr>
          <a:xfrm>
            <a:off x="4114800" y="3124200"/>
            <a:ext cx="3972406" cy="2286000"/>
          </a:xfrm>
        </p:spPr>
        <p:txBody>
          <a:bodyPr rtlCol="0" anchor="ctr">
            <a:normAutofit/>
          </a:bodyPr>
          <a:lstStyle/>
          <a:p>
            <a:pPr marL="0" indent="0">
              <a:buNone/>
            </a:pPr>
            <a:r>
              <a:rPr lang="en-US" dirty="0"/>
              <a:t>The </a:t>
            </a:r>
            <a:r>
              <a:rPr lang="en-US" b="1" dirty="0">
                <a:solidFill>
                  <a:schemeClr val="accent1"/>
                </a:solidFill>
              </a:rPr>
              <a:t>total amount</a:t>
            </a:r>
            <a:r>
              <a:rPr lang="en-US" dirty="0"/>
              <a:t> of such compensation reductions </a:t>
            </a:r>
            <a:r>
              <a:rPr lang="en-US" b="1" dirty="0">
                <a:solidFill>
                  <a:schemeClr val="accent1"/>
                </a:solidFill>
              </a:rPr>
              <a:t>over 25%</a:t>
            </a:r>
            <a:r>
              <a:rPr lang="en-US" dirty="0">
                <a:solidFill>
                  <a:schemeClr val="accent1"/>
                </a:solidFill>
              </a:rPr>
              <a:t> </a:t>
            </a:r>
            <a:r>
              <a:rPr lang="en-US" dirty="0"/>
              <a:t>during the </a:t>
            </a:r>
            <a:r>
              <a:rPr lang="en-US" b="1" dirty="0">
                <a:solidFill>
                  <a:schemeClr val="accent1"/>
                </a:solidFill>
              </a:rPr>
              <a:t>Covered Period</a:t>
            </a:r>
            <a:r>
              <a:rPr lang="en-US" b="1" dirty="0">
                <a:solidFill>
                  <a:schemeClr val="accent1">
                    <a:lumMod val="75000"/>
                  </a:schemeClr>
                </a:solidFill>
              </a:rPr>
              <a:t> </a:t>
            </a:r>
            <a:r>
              <a:rPr lang="en-US" dirty="0"/>
              <a:t>would be </a:t>
            </a:r>
            <a:r>
              <a:rPr lang="en-US" b="1" dirty="0">
                <a:solidFill>
                  <a:schemeClr val="accent1"/>
                </a:solidFill>
              </a:rPr>
              <a:t>subtracted</a:t>
            </a:r>
            <a:r>
              <a:rPr lang="en-US" dirty="0"/>
              <a:t> from the calculated </a:t>
            </a:r>
            <a:r>
              <a:rPr lang="en-US" b="1" dirty="0">
                <a:solidFill>
                  <a:schemeClr val="accent1"/>
                </a:solidFill>
              </a:rPr>
              <a:t>Forgiveness Amount.</a:t>
            </a:r>
          </a:p>
        </p:txBody>
      </p:sp>
      <p:grpSp>
        <p:nvGrpSpPr>
          <p:cNvPr id="5" name="Group 4">
            <a:extLst>
              <a:ext uri="{FF2B5EF4-FFF2-40B4-BE49-F238E27FC236}">
                <a16:creationId xmlns:a16="http://schemas.microsoft.com/office/drawing/2014/main" id="{316BF614-26CA-8648-A7AD-CFF8412B81D0}"/>
              </a:ext>
            </a:extLst>
          </p:cNvPr>
          <p:cNvGrpSpPr/>
          <p:nvPr/>
        </p:nvGrpSpPr>
        <p:grpSpPr>
          <a:xfrm>
            <a:off x="1219200" y="3194669"/>
            <a:ext cx="2257839" cy="2273006"/>
            <a:chOff x="5784757" y="3794833"/>
            <a:chExt cx="2257839" cy="2273006"/>
          </a:xfrm>
        </p:grpSpPr>
        <p:sp>
          <p:nvSpPr>
            <p:cNvPr id="8" name="Oval 7">
              <a:extLst>
                <a:ext uri="{FF2B5EF4-FFF2-40B4-BE49-F238E27FC236}">
                  <a16:creationId xmlns:a16="http://schemas.microsoft.com/office/drawing/2014/main" id="{9709920B-324C-6740-B65E-C76635AF293F}"/>
                </a:ext>
              </a:extLst>
            </p:cNvPr>
            <p:cNvSpPr/>
            <p:nvPr/>
          </p:nvSpPr>
          <p:spPr>
            <a:xfrm>
              <a:off x="5784757" y="3810000"/>
              <a:ext cx="2257839" cy="225783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a:extLst>
                <a:ext uri="{FF2B5EF4-FFF2-40B4-BE49-F238E27FC236}">
                  <a16:creationId xmlns:a16="http://schemas.microsoft.com/office/drawing/2014/main" id="{B9A66ED0-D146-3945-8FA2-B6193D538CEF}"/>
                </a:ext>
              </a:extLst>
            </p:cNvPr>
            <p:cNvSpPr/>
            <p:nvPr/>
          </p:nvSpPr>
          <p:spPr>
            <a:xfrm>
              <a:off x="6400800" y="3846136"/>
              <a:ext cx="1047929" cy="1804447"/>
            </a:xfrm>
            <a:prstGeom prst="downArrow">
              <a:avLst/>
            </a:prstGeom>
            <a:gradFill>
              <a:gsLst>
                <a:gs pos="0">
                  <a:schemeClr val="accent1"/>
                </a:gs>
                <a:gs pos="97000">
                  <a:schemeClr val="accent1">
                    <a:lumMod val="7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Up Arrow 6">
              <a:extLst>
                <a:ext uri="{FF2B5EF4-FFF2-40B4-BE49-F238E27FC236}">
                  <a16:creationId xmlns:a16="http://schemas.microsoft.com/office/drawing/2014/main" id="{95BB3084-0146-A145-8AFE-E21431E1967E}"/>
                </a:ext>
              </a:extLst>
            </p:cNvPr>
            <p:cNvSpPr/>
            <p:nvPr/>
          </p:nvSpPr>
          <p:spPr>
            <a:xfrm rot="10800000">
              <a:off x="6667550" y="3794833"/>
              <a:ext cx="514427" cy="614556"/>
            </a:xfrm>
            <a:prstGeom prst="upArrow">
              <a:avLst/>
            </a:prstGeom>
            <a:noFill/>
            <a:ln>
              <a:solidFill>
                <a:schemeClr val="bg1">
                  <a:alpha val="3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F9589A4-AC59-984C-8520-7D1079AAEC7D}"/>
                </a:ext>
              </a:extLst>
            </p:cNvPr>
            <p:cNvSpPr txBox="1"/>
            <p:nvPr/>
          </p:nvSpPr>
          <p:spPr>
            <a:xfrm>
              <a:off x="6005767" y="4267200"/>
              <a:ext cx="1815818" cy="1200329"/>
            </a:xfrm>
            <a:prstGeom prst="rect">
              <a:avLst/>
            </a:prstGeom>
            <a:noFill/>
          </p:spPr>
          <p:txBody>
            <a:bodyPr wrap="none" rtlCol="0">
              <a:spAutoFit/>
            </a:bodyPr>
            <a:lstStyle/>
            <a:p>
              <a:r>
                <a:rPr lang="en-US" sz="7200" dirty="0">
                  <a:solidFill>
                    <a:schemeClr val="bg1"/>
                  </a:solidFill>
                  <a:latin typeface="+mj-lt"/>
                </a:rPr>
                <a:t>25%</a:t>
              </a:r>
            </a:p>
          </p:txBody>
        </p:sp>
      </p:grpSp>
    </p:spTree>
    <p:extLst>
      <p:ext uri="{BB962C8B-B14F-4D97-AF65-F5344CB8AC3E}">
        <p14:creationId xmlns:p14="http://schemas.microsoft.com/office/powerpoint/2010/main" val="1018140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417A-6CAD-4D06-84FD-138A7C81F360}"/>
              </a:ext>
            </a:extLst>
          </p:cNvPr>
          <p:cNvSpPr>
            <a:spLocks noGrp="1"/>
          </p:cNvSpPr>
          <p:nvPr>
            <p:ph type="title"/>
          </p:nvPr>
        </p:nvSpPr>
        <p:spPr>
          <a:xfrm>
            <a:off x="628650" y="555173"/>
            <a:ext cx="7886700" cy="130627"/>
          </a:xfrm>
        </p:spPr>
        <p:txBody>
          <a:bodyPr/>
          <a:lstStyle/>
          <a:p>
            <a:endParaRPr lang="en-US" dirty="0"/>
          </a:p>
        </p:txBody>
      </p:sp>
      <p:pic>
        <p:nvPicPr>
          <p:cNvPr id="4" name="Content Placeholder 3">
            <a:extLst>
              <a:ext uri="{FF2B5EF4-FFF2-40B4-BE49-F238E27FC236}">
                <a16:creationId xmlns:a16="http://schemas.microsoft.com/office/drawing/2014/main" id="{656DD735-EDF0-4B4A-AA49-E28B4005693B}"/>
              </a:ext>
            </a:extLst>
          </p:cNvPr>
          <p:cNvPicPr>
            <a:picLocks noGrp="1" noChangeAspect="1"/>
          </p:cNvPicPr>
          <p:nvPr>
            <p:ph idx="1"/>
          </p:nvPr>
        </p:nvPicPr>
        <p:blipFill>
          <a:blip r:embed="rId2"/>
          <a:stretch>
            <a:fillRect/>
          </a:stretch>
        </p:blipFill>
        <p:spPr>
          <a:xfrm>
            <a:off x="304800" y="1066800"/>
            <a:ext cx="8610600" cy="5236027"/>
          </a:xfrm>
          <a:prstGeom prst="rect">
            <a:avLst/>
          </a:prstGeom>
        </p:spPr>
      </p:pic>
    </p:spTree>
    <p:extLst>
      <p:ext uri="{BB962C8B-B14F-4D97-AF65-F5344CB8AC3E}">
        <p14:creationId xmlns:p14="http://schemas.microsoft.com/office/powerpoint/2010/main" val="4282538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a:xfrm>
            <a:off x="628650" y="457200"/>
            <a:ext cx="7886700" cy="1219200"/>
          </a:xfrm>
        </p:spPr>
        <p:txBody>
          <a:bodyPr/>
          <a:lstStyle/>
          <a:p>
            <a:pPr algn="ctr" eaLnBrk="1" hangingPunct="1"/>
            <a:r>
              <a:rPr lang="en-US" dirty="0"/>
              <a:t>Forgiveness Amounts May Be Reduced</a:t>
            </a:r>
            <a:br>
              <a:rPr lang="en-US" dirty="0"/>
            </a:br>
            <a:r>
              <a:rPr lang="en-US" sz="1800" dirty="0">
                <a:solidFill>
                  <a:schemeClr val="accent1">
                    <a:lumMod val="75000"/>
                  </a:schemeClr>
                </a:solidFill>
              </a:rPr>
              <a:t>Based on Reduction in Employee Headcounts or Salary Reductions of 25% or More for an Individual Employee</a:t>
            </a:r>
            <a:endParaRPr lang="en-US" altLang="en-US" b="1" dirty="0">
              <a:solidFill>
                <a:schemeClr val="accent1">
                  <a:lumMod val="75000"/>
                </a:schemeClr>
              </a:solidFill>
            </a:endParaRPr>
          </a:p>
        </p:txBody>
      </p:sp>
      <p:graphicFrame>
        <p:nvGraphicFramePr>
          <p:cNvPr id="37" name="Table 36">
            <a:extLst>
              <a:ext uri="{FF2B5EF4-FFF2-40B4-BE49-F238E27FC236}">
                <a16:creationId xmlns:a16="http://schemas.microsoft.com/office/drawing/2014/main" id="{BBAC5512-FB0C-AF49-9A5A-677F735A1148}"/>
              </a:ext>
            </a:extLst>
          </p:cNvPr>
          <p:cNvGraphicFramePr>
            <a:graphicFrameLocks noGrp="1"/>
          </p:cNvGraphicFramePr>
          <p:nvPr>
            <p:extLst>
              <p:ext uri="{D42A27DB-BD31-4B8C-83A1-F6EECF244321}">
                <p14:modId xmlns:p14="http://schemas.microsoft.com/office/powerpoint/2010/main" val="3444942962"/>
              </p:ext>
            </p:extLst>
          </p:nvPr>
        </p:nvGraphicFramePr>
        <p:xfrm>
          <a:off x="1524000" y="1828800"/>
          <a:ext cx="6096000" cy="1709058"/>
        </p:xfrm>
        <a:graphic>
          <a:graphicData uri="http://schemas.openxmlformats.org/drawingml/2006/table">
            <a:tbl>
              <a:tblPr firstRow="1" bandRow="1">
                <a:tableStyleId>{5A111915-BE36-4E01-A7E5-04B1672EAD32}</a:tableStyleId>
              </a:tblPr>
              <a:tblGrid>
                <a:gridCol w="5334000">
                  <a:extLst>
                    <a:ext uri="{9D8B030D-6E8A-4147-A177-3AD203B41FA5}">
                      <a16:colId xmlns:a16="http://schemas.microsoft.com/office/drawing/2014/main" val="2334431102"/>
                    </a:ext>
                  </a:extLst>
                </a:gridCol>
                <a:gridCol w="762000">
                  <a:extLst>
                    <a:ext uri="{9D8B030D-6E8A-4147-A177-3AD203B41FA5}">
                      <a16:colId xmlns:a16="http://schemas.microsoft.com/office/drawing/2014/main" val="1956372824"/>
                    </a:ext>
                  </a:extLst>
                </a:gridCol>
              </a:tblGrid>
              <a:tr h="533400">
                <a:tc>
                  <a:txBody>
                    <a:bodyPr/>
                    <a:lstStyle/>
                    <a:p>
                      <a:r>
                        <a:rPr lang="en-US" dirty="0"/>
                        <a:t>Employee Headcounts:</a:t>
                      </a:r>
                    </a:p>
                  </a:txBody>
                  <a:tcPr>
                    <a:solidFill>
                      <a:schemeClr val="tx2"/>
                    </a:solidFill>
                  </a:tcPr>
                </a:tc>
                <a:tc>
                  <a:txBody>
                    <a:bodyPr/>
                    <a:lstStyle/>
                    <a:p>
                      <a:pPr algn="ctr"/>
                      <a:r>
                        <a:rPr lang="en-US" dirty="0"/>
                        <a:t>Total</a:t>
                      </a:r>
                    </a:p>
                  </a:txBody>
                  <a:tcPr>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4070528297"/>
                  </a:ext>
                </a:extLst>
              </a:tr>
              <a:tr h="391886">
                <a:tc>
                  <a:txBody>
                    <a:bodyPr/>
                    <a:lstStyle/>
                    <a:p>
                      <a:r>
                        <a:rPr lang="en-US" sz="1350" b="1" kern="1200" dirty="0">
                          <a:solidFill>
                            <a:schemeClr val="tx1"/>
                          </a:solidFill>
                          <a:effectLst/>
                          <a:latin typeface="+mn-lt"/>
                          <a:ea typeface="+mn-ea"/>
                          <a:cs typeface="+mn-cs"/>
                        </a:rPr>
                        <a:t>CURRENT AVERAGE FTE </a:t>
                      </a:r>
                      <a:r>
                        <a:rPr lang="en-US" sz="1350" kern="1200" dirty="0">
                          <a:solidFill>
                            <a:schemeClr val="tx1"/>
                          </a:solidFill>
                          <a:effectLst/>
                          <a:latin typeface="+mn-lt"/>
                          <a:ea typeface="+mn-ea"/>
                          <a:cs typeface="+mn-cs"/>
                        </a:rPr>
                        <a:t>During the 8-week Covered Period (A) </a:t>
                      </a:r>
                      <a:endParaRPr lang="en-US" b="1" dirty="0">
                        <a:solidFill>
                          <a:srgbClr val="0070C0"/>
                        </a:solidFill>
                      </a:endParaRPr>
                    </a:p>
                  </a:txBody>
                  <a:tcPr>
                    <a:lnR w="12700" cap="flat" cmpd="sng" algn="ctr">
                      <a:solidFill>
                        <a:schemeClr val="tx2"/>
                      </a:solidFill>
                      <a:prstDash val="solid"/>
                      <a:round/>
                      <a:headEnd type="none" w="med" len="med"/>
                      <a:tailEnd type="none" w="med" len="med"/>
                    </a:lnR>
                    <a:solidFill>
                      <a:schemeClr val="bg1"/>
                    </a:solidFill>
                  </a:tcPr>
                </a:tc>
                <a:tc>
                  <a:txBody>
                    <a:bodyPr/>
                    <a:lstStyle/>
                    <a:p>
                      <a:pPr algn="ctr"/>
                      <a:r>
                        <a:rPr lang="en-US" b="1" dirty="0">
                          <a:solidFill>
                            <a:schemeClr val="tx2"/>
                          </a:solidFill>
                        </a:rPr>
                        <a:t>25</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AF1F6"/>
                    </a:solidFill>
                  </a:tcPr>
                </a:tc>
                <a:extLst>
                  <a:ext uri="{0D108BD9-81ED-4DB2-BD59-A6C34878D82A}">
                    <a16:rowId xmlns:a16="http://schemas.microsoft.com/office/drawing/2014/main" val="2698719159"/>
                  </a:ext>
                </a:extLst>
              </a:tr>
              <a:tr h="391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50" b="1" kern="1200" dirty="0">
                          <a:solidFill>
                            <a:schemeClr val="tx1"/>
                          </a:solidFill>
                          <a:effectLst/>
                          <a:latin typeface="+mn-lt"/>
                          <a:ea typeface="+mn-ea"/>
                          <a:cs typeface="+mn-cs"/>
                        </a:rPr>
                        <a:t>BASE AVERAGE FTE </a:t>
                      </a:r>
                      <a:r>
                        <a:rPr lang="en-US" sz="1350" kern="1200" dirty="0">
                          <a:solidFill>
                            <a:schemeClr val="tx1"/>
                          </a:solidFill>
                          <a:effectLst/>
                          <a:latin typeface="+mn-lt"/>
                          <a:ea typeface="+mn-ea"/>
                          <a:cs typeface="+mn-cs"/>
                        </a:rPr>
                        <a:t>During the period 2-15-19 thru 6-30-19 (B) </a:t>
                      </a:r>
                      <a:endParaRPr lang="en-US" sz="1400" dirty="0"/>
                    </a:p>
                  </a:txBody>
                  <a:tcPr>
                    <a:lnR w="12700" cap="flat" cmpd="sng" algn="ctr">
                      <a:solidFill>
                        <a:schemeClr val="tx2"/>
                      </a:solidFill>
                      <a:prstDash val="solid"/>
                      <a:round/>
                      <a:headEnd type="none" w="med" len="med"/>
                      <a:tailEnd type="none" w="med" len="med"/>
                    </a:lnR>
                    <a:solidFill>
                      <a:schemeClr val="bg1"/>
                    </a:solidFill>
                  </a:tcPr>
                </a:tc>
                <a:tc>
                  <a:txBody>
                    <a:bodyPr/>
                    <a:lstStyle/>
                    <a:p>
                      <a:pPr algn="ctr"/>
                      <a:r>
                        <a:rPr lang="en-US" b="1" dirty="0">
                          <a:solidFill>
                            <a:schemeClr val="tx2"/>
                          </a:solidFill>
                        </a:rPr>
                        <a:t>30</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AF1F6"/>
                    </a:solidFill>
                  </a:tcPr>
                </a:tc>
                <a:extLst>
                  <a:ext uri="{0D108BD9-81ED-4DB2-BD59-A6C34878D82A}">
                    <a16:rowId xmlns:a16="http://schemas.microsoft.com/office/drawing/2014/main" val="3175377342"/>
                  </a:ext>
                </a:extLst>
              </a:tr>
              <a:tr h="391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50" b="1" kern="1200" dirty="0">
                          <a:solidFill>
                            <a:schemeClr val="tx1"/>
                          </a:solidFill>
                          <a:effectLst/>
                          <a:latin typeface="+mn-lt"/>
                          <a:ea typeface="+mn-ea"/>
                          <a:cs typeface="+mn-cs"/>
                        </a:rPr>
                        <a:t>BASE AVERAGE FTE </a:t>
                      </a:r>
                      <a:r>
                        <a:rPr lang="en-US" sz="1350" kern="1200" dirty="0">
                          <a:solidFill>
                            <a:schemeClr val="tx1"/>
                          </a:solidFill>
                          <a:effectLst/>
                          <a:latin typeface="+mn-lt"/>
                          <a:ea typeface="+mn-ea"/>
                          <a:cs typeface="+mn-cs"/>
                        </a:rPr>
                        <a:t>During the period 1-1-20 thru 2-29-20 (C) </a:t>
                      </a:r>
                      <a:endParaRPr lang="en-US" sz="1400" dirty="0"/>
                    </a:p>
                  </a:txBody>
                  <a:tcPr>
                    <a:lnR w="12700" cap="flat" cmpd="sng" algn="ctr">
                      <a:solidFill>
                        <a:schemeClr val="tx2"/>
                      </a:solidFill>
                      <a:prstDash val="solid"/>
                      <a:round/>
                      <a:headEnd type="none" w="med" len="med"/>
                      <a:tailEnd type="none" w="med" len="med"/>
                    </a:lnR>
                    <a:solidFill>
                      <a:schemeClr val="bg1"/>
                    </a:solidFill>
                  </a:tcPr>
                </a:tc>
                <a:tc>
                  <a:txBody>
                    <a:bodyPr/>
                    <a:lstStyle/>
                    <a:p>
                      <a:pPr algn="ctr"/>
                      <a:r>
                        <a:rPr lang="en-US" b="1" dirty="0">
                          <a:solidFill>
                            <a:schemeClr val="tx2"/>
                          </a:solidFill>
                        </a:rPr>
                        <a:t>32</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AF1F6"/>
                    </a:solidFill>
                  </a:tcPr>
                </a:tc>
                <a:extLst>
                  <a:ext uri="{0D108BD9-81ED-4DB2-BD59-A6C34878D82A}">
                    <a16:rowId xmlns:a16="http://schemas.microsoft.com/office/drawing/2014/main" val="1900376952"/>
                  </a:ext>
                </a:extLst>
              </a:tr>
            </a:tbl>
          </a:graphicData>
        </a:graphic>
      </p:graphicFrame>
      <p:sp>
        <p:nvSpPr>
          <p:cNvPr id="44" name="Content Placeholder 2">
            <a:extLst>
              <a:ext uri="{FF2B5EF4-FFF2-40B4-BE49-F238E27FC236}">
                <a16:creationId xmlns:a16="http://schemas.microsoft.com/office/drawing/2014/main" id="{48AB58D2-B289-7143-B04B-0DD568BB3255}"/>
              </a:ext>
            </a:extLst>
          </p:cNvPr>
          <p:cNvSpPr>
            <a:spLocks noGrp="1"/>
          </p:cNvSpPr>
          <p:nvPr>
            <p:ph idx="1"/>
          </p:nvPr>
        </p:nvSpPr>
        <p:spPr>
          <a:xfrm>
            <a:off x="628650" y="4038600"/>
            <a:ext cx="8286750" cy="2362200"/>
          </a:xfrm>
        </p:spPr>
        <p:txBody>
          <a:bodyPr rtlCol="0" anchor="ctr">
            <a:noAutofit/>
          </a:bodyPr>
          <a:lstStyle/>
          <a:p>
            <a:pPr marL="0" indent="0" algn="ctr">
              <a:buNone/>
            </a:pPr>
            <a:r>
              <a:rPr lang="en-US" sz="1600" b="1" dirty="0"/>
              <a:t>The borrower can choose to use either line B or C as its BASE PERIOD FTE number</a:t>
            </a:r>
          </a:p>
          <a:p>
            <a:pPr marL="0" indent="0" algn="ctr">
              <a:buNone/>
            </a:pPr>
            <a:r>
              <a:rPr lang="en-US" sz="1600" dirty="0"/>
              <a:t>Let’s run an example using B. If the borrower had 30 FTE During the Base Period and currently has 25 FTE, the math would look like this:</a:t>
            </a:r>
          </a:p>
          <a:p>
            <a:pPr marL="0" indent="0" algn="ctr">
              <a:buNone/>
            </a:pPr>
            <a:endParaRPr lang="en-US" sz="1600" dirty="0"/>
          </a:p>
          <a:p>
            <a:pPr marL="0" indent="0" algn="ctr">
              <a:buNone/>
            </a:pPr>
            <a:endParaRPr lang="en-US" sz="1600" dirty="0"/>
          </a:p>
          <a:p>
            <a:pPr marL="0" indent="0" algn="ctr">
              <a:buNone/>
            </a:pPr>
            <a:endParaRPr lang="en-US" sz="1600" dirty="0"/>
          </a:p>
          <a:p>
            <a:pPr marL="0" indent="0" algn="ctr">
              <a:buNone/>
            </a:pPr>
            <a:endParaRPr lang="en-US" sz="1600" dirty="0"/>
          </a:p>
          <a:p>
            <a:pPr marL="0" indent="0" algn="ctr">
              <a:buNone/>
            </a:pPr>
            <a:r>
              <a:rPr lang="en-US" sz="1600" dirty="0"/>
              <a:t>In this case the calculated forgiveness amount would be reduced by 16.67%</a:t>
            </a:r>
          </a:p>
        </p:txBody>
      </p:sp>
      <p:sp>
        <p:nvSpPr>
          <p:cNvPr id="2" name="TextBox 1">
            <a:extLst>
              <a:ext uri="{FF2B5EF4-FFF2-40B4-BE49-F238E27FC236}">
                <a16:creationId xmlns:a16="http://schemas.microsoft.com/office/drawing/2014/main" id="{51E38B4E-A67F-184F-8AAF-E44FD3A4A212}"/>
              </a:ext>
            </a:extLst>
          </p:cNvPr>
          <p:cNvSpPr txBox="1"/>
          <p:nvPr/>
        </p:nvSpPr>
        <p:spPr>
          <a:xfrm>
            <a:off x="1524000" y="4953000"/>
            <a:ext cx="6096000" cy="1046440"/>
          </a:xfrm>
          <a:prstGeom prst="rect">
            <a:avLst/>
          </a:prstGeom>
          <a:solidFill>
            <a:schemeClr val="accent1"/>
          </a:solidFill>
        </p:spPr>
        <p:txBody>
          <a:bodyPr wrap="square" tIns="182880" bIns="182880" rtlCol="0">
            <a:spAutoFit/>
          </a:bodyPr>
          <a:lstStyle/>
          <a:p>
            <a:pPr marL="0" indent="0" algn="ctr">
              <a:buNone/>
            </a:pPr>
            <a:r>
              <a:rPr lang="en-US" sz="1200" dirty="0">
                <a:solidFill>
                  <a:schemeClr val="accent1">
                    <a:lumMod val="40000"/>
                    <a:lumOff val="60000"/>
                  </a:schemeClr>
                </a:solidFill>
                <a:latin typeface="+mn-lt"/>
              </a:rPr>
              <a:t>(AVG FTE COVERED PERIOD)/BASE PERIOD AVG FTE  = FTE Reduction Quotient </a:t>
            </a:r>
          </a:p>
          <a:p>
            <a:pPr marL="0" indent="0" algn="ctr">
              <a:buNone/>
            </a:pPr>
            <a:r>
              <a:rPr lang="en-US" sz="3200" dirty="0">
                <a:solidFill>
                  <a:schemeClr val="tx2">
                    <a:lumMod val="10000"/>
                    <a:lumOff val="90000"/>
                  </a:schemeClr>
                </a:solidFill>
                <a:latin typeface="+mn-lt"/>
              </a:rPr>
              <a:t> 25  / 30  =  </a:t>
            </a:r>
            <a:r>
              <a:rPr lang="en-US" sz="3200" b="1" dirty="0">
                <a:solidFill>
                  <a:schemeClr val="bg1"/>
                </a:solidFill>
                <a:latin typeface="+mn-lt"/>
              </a:rPr>
              <a:t>83.33%</a:t>
            </a:r>
          </a:p>
        </p:txBody>
      </p:sp>
    </p:spTree>
    <p:extLst>
      <p:ext uri="{BB962C8B-B14F-4D97-AF65-F5344CB8AC3E}">
        <p14:creationId xmlns:p14="http://schemas.microsoft.com/office/powerpoint/2010/main" val="1237968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p:txBody>
          <a:bodyPr/>
          <a:lstStyle/>
          <a:p>
            <a:pPr algn="ctr" eaLnBrk="1" hangingPunct="1"/>
            <a:r>
              <a:rPr lang="en-US" altLang="en-US" sz="3200" dirty="0"/>
              <a:t>FTE Reduction Calculation –Sch A (Page 6)</a:t>
            </a:r>
          </a:p>
        </p:txBody>
      </p:sp>
      <p:sp>
        <p:nvSpPr>
          <p:cNvPr id="3" name="Content Placeholder 2">
            <a:extLst>
              <a:ext uri="{FF2B5EF4-FFF2-40B4-BE49-F238E27FC236}">
                <a16:creationId xmlns:a16="http://schemas.microsoft.com/office/drawing/2014/main" id="{528532A0-F60E-4FC9-BC8A-843EE135040E}"/>
              </a:ext>
            </a:extLst>
          </p:cNvPr>
          <p:cNvSpPr>
            <a:spLocks noGrp="1"/>
          </p:cNvSpPr>
          <p:nvPr>
            <p:ph idx="1"/>
          </p:nvPr>
        </p:nvSpPr>
        <p:spPr/>
        <p:txBody>
          <a:bodyPr rtlCol="0" anchor="t">
            <a:normAutofit/>
          </a:bodyPr>
          <a:lstStyle/>
          <a:p>
            <a:pPr marL="0" indent="0">
              <a:buNone/>
            </a:pPr>
            <a:r>
              <a:rPr lang="en-US" dirty="0"/>
              <a:t>. </a:t>
            </a:r>
          </a:p>
        </p:txBody>
      </p:sp>
      <p:pic>
        <p:nvPicPr>
          <p:cNvPr id="2" name="Picture 1">
            <a:extLst>
              <a:ext uri="{FF2B5EF4-FFF2-40B4-BE49-F238E27FC236}">
                <a16:creationId xmlns:a16="http://schemas.microsoft.com/office/drawing/2014/main" id="{F71D01F8-8C88-48BC-8E52-D33D8A9582DB}"/>
              </a:ext>
            </a:extLst>
          </p:cNvPr>
          <p:cNvPicPr>
            <a:picLocks noChangeAspect="1"/>
          </p:cNvPicPr>
          <p:nvPr/>
        </p:nvPicPr>
        <p:blipFill>
          <a:blip r:embed="rId3"/>
          <a:stretch>
            <a:fillRect/>
          </a:stretch>
        </p:blipFill>
        <p:spPr>
          <a:xfrm>
            <a:off x="661701" y="2133600"/>
            <a:ext cx="7391400" cy="3082131"/>
          </a:xfrm>
          <a:prstGeom prst="rect">
            <a:avLst/>
          </a:prstGeom>
        </p:spPr>
      </p:pic>
    </p:spTree>
    <p:extLst>
      <p:ext uri="{BB962C8B-B14F-4D97-AF65-F5344CB8AC3E}">
        <p14:creationId xmlns:p14="http://schemas.microsoft.com/office/powerpoint/2010/main" val="3043537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p:txBody>
          <a:bodyPr/>
          <a:lstStyle/>
          <a:p>
            <a:pPr algn="ctr" eaLnBrk="1" hangingPunct="1"/>
            <a:r>
              <a:rPr lang="en-US" sz="3600" dirty="0">
                <a:ea typeface="Georgia"/>
                <a:cs typeface="Georgia"/>
                <a:sym typeface="Georgia"/>
              </a:rPr>
              <a:t>Safe Harbor - Reductions Eliminated</a:t>
            </a:r>
            <a:endParaRPr lang="en-US" altLang="en-US" dirty="0"/>
          </a:p>
        </p:txBody>
      </p:sp>
      <p:sp>
        <p:nvSpPr>
          <p:cNvPr id="3" name="Content Placeholder 2">
            <a:extLst>
              <a:ext uri="{FF2B5EF4-FFF2-40B4-BE49-F238E27FC236}">
                <a16:creationId xmlns:a16="http://schemas.microsoft.com/office/drawing/2014/main" id="{528532A0-F60E-4FC9-BC8A-843EE135040E}"/>
              </a:ext>
            </a:extLst>
          </p:cNvPr>
          <p:cNvSpPr>
            <a:spLocks noGrp="1"/>
          </p:cNvSpPr>
          <p:nvPr>
            <p:ph idx="1"/>
          </p:nvPr>
        </p:nvSpPr>
        <p:spPr>
          <a:xfrm>
            <a:off x="628650" y="2819400"/>
            <a:ext cx="7448550" cy="3581399"/>
          </a:xfrm>
        </p:spPr>
        <p:txBody>
          <a:bodyPr rtlCol="0" anchor="t">
            <a:normAutofit/>
          </a:bodyPr>
          <a:lstStyle/>
          <a:p>
            <a:r>
              <a:rPr lang="en-US" dirty="0"/>
              <a:t>The reduction of Forgiveness Amount as described above can be eliminated if by no later than June 30, 2020, the employer hires back to it </a:t>
            </a:r>
            <a:r>
              <a:rPr lang="en-US" b="1" dirty="0">
                <a:solidFill>
                  <a:schemeClr val="accent1"/>
                </a:solidFill>
              </a:rPr>
              <a:t>Base FTE Level (</a:t>
            </a:r>
            <a:r>
              <a:rPr lang="en-US" i="1" dirty="0"/>
              <a:t>app uses a date of 2-15-20</a:t>
            </a:r>
            <a:r>
              <a:rPr lang="en-US" dirty="0"/>
              <a:t>)</a:t>
            </a:r>
          </a:p>
          <a:p>
            <a:pPr lvl="1"/>
            <a:r>
              <a:rPr lang="en-US" dirty="0"/>
              <a:t>Not considered a reduction if good faith offer to rehire was not accepted</a:t>
            </a:r>
          </a:p>
          <a:p>
            <a:pPr lvl="1"/>
            <a:r>
              <a:rPr lang="en-US" dirty="0"/>
              <a:t>FTE may include positions filled by new employees</a:t>
            </a:r>
          </a:p>
          <a:p>
            <a:r>
              <a:rPr lang="en-US" dirty="0"/>
              <a:t>Restores pay reductions back to the average 2019 levels. </a:t>
            </a:r>
          </a:p>
        </p:txBody>
      </p:sp>
      <p:pic>
        <p:nvPicPr>
          <p:cNvPr id="4" name="Graphic 3">
            <a:extLst>
              <a:ext uri="{FF2B5EF4-FFF2-40B4-BE49-F238E27FC236}">
                <a16:creationId xmlns:a16="http://schemas.microsoft.com/office/drawing/2014/main" id="{F11F4B88-A1F6-8D4C-95E3-D95A7C2078F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3029" y="4343400"/>
            <a:ext cx="2362200" cy="2362200"/>
          </a:xfrm>
          <a:prstGeom prst="rect">
            <a:avLst/>
          </a:prstGeom>
        </p:spPr>
      </p:pic>
    </p:spTree>
    <p:extLst>
      <p:ext uri="{BB962C8B-B14F-4D97-AF65-F5344CB8AC3E}">
        <p14:creationId xmlns:p14="http://schemas.microsoft.com/office/powerpoint/2010/main" val="1454907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5E70C-410E-4CC6-8A98-046AD0456BE9}"/>
              </a:ext>
            </a:extLst>
          </p:cNvPr>
          <p:cNvSpPr>
            <a:spLocks noGrp="1"/>
          </p:cNvSpPr>
          <p:nvPr>
            <p:ph type="title"/>
          </p:nvPr>
        </p:nvSpPr>
        <p:spPr>
          <a:xfrm>
            <a:off x="628650" y="365125"/>
            <a:ext cx="7886700" cy="1325563"/>
          </a:xfrm>
        </p:spPr>
        <p:txBody>
          <a:bodyPr vert="horz" lIns="91440" tIns="45720" rIns="91440" bIns="45720" rtlCol="0" anchor="ctr">
            <a:normAutofit/>
          </a:bodyPr>
          <a:lstStyle/>
          <a:p>
            <a:pPr algn="ctr" defTabSz="914400" eaLnBrk="1" hangingPunct="1"/>
            <a:r>
              <a:rPr lang="en-US" sz="3600" dirty="0">
                <a:solidFill>
                  <a:schemeClr val="tx1"/>
                </a:solidFill>
              </a:rPr>
              <a:t>Loan Forgiveness Calculation Form</a:t>
            </a:r>
            <a:br>
              <a:rPr lang="en-US" sz="3600" dirty="0">
                <a:solidFill>
                  <a:schemeClr val="tx1"/>
                </a:solidFill>
              </a:rPr>
            </a:br>
            <a:r>
              <a:rPr lang="en-US" sz="3600" dirty="0">
                <a:solidFill>
                  <a:schemeClr val="tx1"/>
                </a:solidFill>
              </a:rPr>
              <a:t>Forgiveness Calculation </a:t>
            </a:r>
          </a:p>
        </p:txBody>
      </p:sp>
      <p:pic>
        <p:nvPicPr>
          <p:cNvPr id="4" name="Content Placeholder 3">
            <a:extLst>
              <a:ext uri="{FF2B5EF4-FFF2-40B4-BE49-F238E27FC236}">
                <a16:creationId xmlns:a16="http://schemas.microsoft.com/office/drawing/2014/main" id="{1815F813-DA8A-4AC9-B67F-744D3060145B}"/>
              </a:ext>
            </a:extLst>
          </p:cNvPr>
          <p:cNvPicPr>
            <a:picLocks noGrp="1" noChangeAspect="1"/>
          </p:cNvPicPr>
          <p:nvPr>
            <p:ph idx="1"/>
          </p:nvPr>
        </p:nvPicPr>
        <p:blipFill>
          <a:blip r:embed="rId2"/>
          <a:stretch>
            <a:fillRect/>
          </a:stretch>
        </p:blipFill>
        <p:spPr>
          <a:xfrm>
            <a:off x="1059285" y="1825626"/>
            <a:ext cx="7018286" cy="4351338"/>
          </a:xfrm>
          <a:prstGeom prst="rect">
            <a:avLst/>
          </a:prstGeom>
        </p:spPr>
      </p:pic>
    </p:spTree>
    <p:extLst>
      <p:ext uri="{BB962C8B-B14F-4D97-AF65-F5344CB8AC3E}">
        <p14:creationId xmlns:p14="http://schemas.microsoft.com/office/powerpoint/2010/main" val="3888696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99E1D-4ECE-4EC9-BE28-7E20B1D3ACE1}"/>
              </a:ext>
            </a:extLst>
          </p:cNvPr>
          <p:cNvSpPr>
            <a:spLocks noGrp="1"/>
          </p:cNvSpPr>
          <p:nvPr>
            <p:ph type="title"/>
          </p:nvPr>
        </p:nvSpPr>
        <p:spPr>
          <a:xfrm>
            <a:off x="628650" y="457200"/>
            <a:ext cx="7886700" cy="223837"/>
          </a:xfrm>
        </p:spPr>
        <p:txBody>
          <a:bodyPr/>
          <a:lstStyle/>
          <a:p>
            <a:endParaRPr lang="en-US" dirty="0"/>
          </a:p>
        </p:txBody>
      </p:sp>
      <p:sp>
        <p:nvSpPr>
          <p:cNvPr id="3" name="Content Placeholder 2">
            <a:extLst>
              <a:ext uri="{FF2B5EF4-FFF2-40B4-BE49-F238E27FC236}">
                <a16:creationId xmlns:a16="http://schemas.microsoft.com/office/drawing/2014/main" id="{C5990990-F94F-4A27-95EF-53FE6D4F37CD}"/>
              </a:ext>
            </a:extLst>
          </p:cNvPr>
          <p:cNvSpPr>
            <a:spLocks noGrp="1"/>
          </p:cNvSpPr>
          <p:nvPr>
            <p:ph idx="1"/>
          </p:nvPr>
        </p:nvSpPr>
        <p:spPr>
          <a:xfrm>
            <a:off x="628650" y="990600"/>
            <a:ext cx="7886700" cy="5186363"/>
          </a:xfrm>
        </p:spPr>
        <p:txBody>
          <a:bodyPr/>
          <a:lstStyle/>
          <a:p>
            <a:r>
              <a:rPr lang="en-US" sz="1800" b="1" i="1" dirty="0"/>
              <a:t>Ways to continue your journey as a Champion of Free Enterprise:</a:t>
            </a:r>
            <a:endParaRPr lang="en-US" sz="1800" dirty="0"/>
          </a:p>
          <a:p>
            <a:pPr marL="0" indent="0">
              <a:buNone/>
            </a:pPr>
            <a:endParaRPr lang="en-US" sz="1800" dirty="0"/>
          </a:p>
          <a:p>
            <a:pPr lvl="0"/>
            <a:r>
              <a:rPr lang="en-US" sz="1800" dirty="0"/>
              <a:t>Engage with our TSB Community</a:t>
            </a:r>
          </a:p>
          <a:p>
            <a:pPr lvl="1"/>
            <a:r>
              <a:rPr lang="en-US" sz="1600" dirty="0"/>
              <a:t>Follow us on LinkedIn:  </a:t>
            </a:r>
            <a:r>
              <a:rPr lang="en-US" sz="1600" u="sng" dirty="0">
                <a:hlinkClick r:id="rId3"/>
              </a:rPr>
              <a:t>https://www.linkedin.com/company/texas-security-bank/</a:t>
            </a:r>
            <a:endParaRPr lang="en-US" sz="1600" u="sng" dirty="0"/>
          </a:p>
          <a:p>
            <a:pPr marL="342900" lvl="1" indent="0">
              <a:buNone/>
            </a:pPr>
            <a:endParaRPr lang="en-US" dirty="0"/>
          </a:p>
          <a:p>
            <a:pPr lvl="0"/>
            <a:r>
              <a:rPr lang="en-US" sz="1800" dirty="0"/>
              <a:t>TSB Academy 2020- Join our new class beginning September 2020</a:t>
            </a:r>
          </a:p>
          <a:p>
            <a:pPr lvl="1"/>
            <a:r>
              <a:rPr lang="en-US" sz="1600" dirty="0"/>
              <a:t>For more information:  </a:t>
            </a:r>
            <a:r>
              <a:rPr lang="en-US" sz="1600" u="sng" dirty="0">
                <a:hlinkClick r:id="rId4"/>
              </a:rPr>
              <a:t>https://www.texassecuritybank.com/about-us/tsb-academy/</a:t>
            </a:r>
            <a:endParaRPr lang="en-US" sz="1600" dirty="0"/>
          </a:p>
          <a:p>
            <a:pPr marL="0" indent="0">
              <a:buNone/>
            </a:pPr>
            <a:endParaRPr lang="en-US" sz="1800" dirty="0"/>
          </a:p>
          <a:p>
            <a:pPr lvl="0"/>
            <a:r>
              <a:rPr lang="en-US" sz="1800" dirty="0"/>
              <a:t>SBA Disaster Relief </a:t>
            </a:r>
          </a:p>
          <a:p>
            <a:pPr lvl="1"/>
            <a:r>
              <a:rPr lang="en-US" sz="1600" dirty="0"/>
              <a:t>Find Resources here:  </a:t>
            </a:r>
            <a:r>
              <a:rPr lang="en-US" sz="1600" u="sng" dirty="0">
                <a:hlinkClick r:id="rId5"/>
              </a:rPr>
              <a:t>https://www.texassecuritybank.com/sba-disaster-assistance/</a:t>
            </a:r>
            <a:endParaRPr lang="en-US" sz="1600" u="sng" dirty="0"/>
          </a:p>
          <a:p>
            <a:pPr marL="342900" lvl="1" indent="0">
              <a:buNone/>
            </a:pPr>
            <a:endParaRPr lang="en-US" dirty="0"/>
          </a:p>
          <a:p>
            <a:pPr lvl="0"/>
            <a:r>
              <a:rPr lang="en-US" sz="1800" dirty="0"/>
              <a:t>Give us a 5-Star rating on Google!</a:t>
            </a:r>
          </a:p>
          <a:p>
            <a:endParaRPr lang="en-US" dirty="0"/>
          </a:p>
        </p:txBody>
      </p:sp>
    </p:spTree>
    <p:extLst>
      <p:ext uri="{BB962C8B-B14F-4D97-AF65-F5344CB8AC3E}">
        <p14:creationId xmlns:p14="http://schemas.microsoft.com/office/powerpoint/2010/main" val="3226565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DBF81DA-FC60-864D-93F4-6372F579A4F2}"/>
              </a:ext>
            </a:extLst>
          </p:cNvPr>
          <p:cNvSpPr>
            <a:spLocks noGrp="1" noChangeArrowheads="1"/>
          </p:cNvSpPr>
          <p:nvPr>
            <p:ph type="title"/>
          </p:nvPr>
        </p:nvSpPr>
        <p:spPr/>
        <p:txBody>
          <a:bodyPr anchor="ctr"/>
          <a:lstStyle/>
          <a:p>
            <a:pPr algn="ctr" eaLnBrk="1" hangingPunct="1"/>
            <a:r>
              <a:rPr lang="en-US" altLang="en-US" sz="3200" dirty="0">
                <a:solidFill>
                  <a:schemeClr val="accent1"/>
                </a:solidFill>
              </a:rPr>
              <a:t>PPP Forgiveness Workflow for TSB Clients</a:t>
            </a:r>
          </a:p>
        </p:txBody>
      </p:sp>
      <p:graphicFrame>
        <p:nvGraphicFramePr>
          <p:cNvPr id="2" name="Diagram 1">
            <a:extLst>
              <a:ext uri="{FF2B5EF4-FFF2-40B4-BE49-F238E27FC236}">
                <a16:creationId xmlns:a16="http://schemas.microsoft.com/office/drawing/2014/main" id="{65098EC4-2EC6-8040-8D47-8A7A86C66D02}"/>
              </a:ext>
            </a:extLst>
          </p:cNvPr>
          <p:cNvGraphicFramePr/>
          <p:nvPr>
            <p:extLst>
              <p:ext uri="{D42A27DB-BD31-4B8C-83A1-F6EECF244321}">
                <p14:modId xmlns:p14="http://schemas.microsoft.com/office/powerpoint/2010/main" val="3063720386"/>
              </p:ext>
            </p:extLst>
          </p:nvPr>
        </p:nvGraphicFramePr>
        <p:xfrm>
          <a:off x="876300" y="1752600"/>
          <a:ext cx="7391400" cy="44635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87878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a:xfrm>
            <a:off x="628650" y="457200"/>
            <a:ext cx="7886700" cy="914400"/>
          </a:xfrm>
        </p:spPr>
        <p:txBody>
          <a:bodyPr/>
          <a:lstStyle/>
          <a:p>
            <a:pPr algn="ctr" eaLnBrk="1" hangingPunct="1"/>
            <a:r>
              <a:rPr lang="en-US" altLang="en-US" dirty="0">
                <a:solidFill>
                  <a:schemeClr val="accent1"/>
                </a:solidFill>
              </a:rPr>
              <a:t>SBA Loan Forgiveness Application</a:t>
            </a:r>
            <a:endParaRPr lang="en-US" altLang="en-US" b="1" dirty="0">
              <a:solidFill>
                <a:schemeClr val="accent1"/>
              </a:solidFill>
            </a:endParaRPr>
          </a:p>
        </p:txBody>
      </p:sp>
      <p:sp>
        <p:nvSpPr>
          <p:cNvPr id="3" name="Content Placeholder 2">
            <a:extLst>
              <a:ext uri="{FF2B5EF4-FFF2-40B4-BE49-F238E27FC236}">
                <a16:creationId xmlns:a16="http://schemas.microsoft.com/office/drawing/2014/main" id="{528532A0-F60E-4FC9-BC8A-843EE135040E}"/>
              </a:ext>
            </a:extLst>
          </p:cNvPr>
          <p:cNvSpPr>
            <a:spLocks noGrp="1"/>
          </p:cNvSpPr>
          <p:nvPr>
            <p:ph idx="1"/>
          </p:nvPr>
        </p:nvSpPr>
        <p:spPr>
          <a:xfrm>
            <a:off x="628650" y="1219200"/>
            <a:ext cx="7886700" cy="4957763"/>
          </a:xfrm>
        </p:spPr>
        <p:txBody>
          <a:bodyPr rtlCol="0">
            <a:normAutofit fontScale="85000" lnSpcReduction="20000"/>
          </a:bodyPr>
          <a:lstStyle/>
          <a:p>
            <a:pPr marL="0" indent="0" algn="ctr">
              <a:buNone/>
            </a:pPr>
            <a:r>
              <a:rPr lang="en-US" u="sng" dirty="0"/>
              <a:t>For PPP Borrowers with Texas Security Bank </a:t>
            </a:r>
          </a:p>
          <a:p>
            <a:pPr marL="0" indent="0">
              <a:buNone/>
            </a:pPr>
            <a:endParaRPr lang="en-US" dirty="0"/>
          </a:p>
          <a:p>
            <a:r>
              <a:rPr lang="en-US" dirty="0"/>
              <a:t>TSB clients will receive an email that will include</a:t>
            </a:r>
          </a:p>
          <a:p>
            <a:pPr lvl="1"/>
            <a:r>
              <a:rPr lang="en-US" dirty="0"/>
              <a:t>TSB Loan Number</a:t>
            </a:r>
          </a:p>
          <a:p>
            <a:pPr lvl="1"/>
            <a:r>
              <a:rPr lang="en-US" dirty="0"/>
              <a:t>SBA Loan Number</a:t>
            </a:r>
          </a:p>
          <a:p>
            <a:pPr lvl="1"/>
            <a:r>
              <a:rPr lang="en-US" dirty="0"/>
              <a:t>PPP Loan Amount</a:t>
            </a:r>
          </a:p>
          <a:p>
            <a:pPr lvl="1"/>
            <a:r>
              <a:rPr lang="en-US" dirty="0"/>
              <a:t>PPP Loan Disbursement Date</a:t>
            </a:r>
          </a:p>
          <a:p>
            <a:pPr lvl="1"/>
            <a:r>
              <a:rPr lang="en-US" dirty="0"/>
              <a:t>URL for TSB Portal</a:t>
            </a:r>
          </a:p>
          <a:p>
            <a:r>
              <a:rPr lang="en-US" dirty="0"/>
              <a:t>Log in to </a:t>
            </a:r>
            <a:r>
              <a:rPr lang="en-US" dirty="0">
                <a:hlinkClick r:id="rId3"/>
              </a:rPr>
              <a:t>Https://TexasSecurityBank.marqportal.com</a:t>
            </a:r>
            <a:endParaRPr lang="en-US" dirty="0"/>
          </a:p>
          <a:p>
            <a:r>
              <a:rPr lang="en-US" dirty="0"/>
              <a:t>Create </a:t>
            </a:r>
            <a:r>
              <a:rPr lang="en-US" dirty="0" err="1"/>
              <a:t>UserID</a:t>
            </a:r>
            <a:r>
              <a:rPr lang="en-US" dirty="0"/>
              <a:t> and Password</a:t>
            </a:r>
          </a:p>
          <a:p>
            <a:r>
              <a:rPr lang="en-US" dirty="0"/>
              <a:t>Download and complete the SBA Loan Forgiveness Application</a:t>
            </a:r>
          </a:p>
          <a:p>
            <a:r>
              <a:rPr lang="en-US" dirty="0"/>
              <a:t>Save completed application to portal</a:t>
            </a:r>
          </a:p>
          <a:p>
            <a:r>
              <a:rPr lang="en-US" dirty="0"/>
              <a:t>Upload all required supporting documentation to portal</a:t>
            </a:r>
          </a:p>
          <a:p>
            <a:endParaRPr lang="en-US" dirty="0"/>
          </a:p>
          <a:p>
            <a:endParaRPr lang="en-US" dirty="0"/>
          </a:p>
          <a:p>
            <a:r>
              <a:rPr lang="en-US" dirty="0">
                <a:solidFill>
                  <a:srgbClr val="FF0000"/>
                </a:solidFill>
              </a:rPr>
              <a:t>Recognize that the entire loan may not be forgiven and that there could be some remaining obligation for the borrower to repay.</a:t>
            </a:r>
          </a:p>
          <a:p>
            <a:r>
              <a:rPr lang="en-US" dirty="0">
                <a:solidFill>
                  <a:srgbClr val="FF0000"/>
                </a:solidFill>
              </a:rPr>
              <a:t>For loans greater than $2MM the SBA will audit Loan Forgiveness Application</a:t>
            </a:r>
          </a:p>
          <a:p>
            <a:endParaRPr lang="en-US" dirty="0"/>
          </a:p>
        </p:txBody>
      </p:sp>
    </p:spTree>
    <p:extLst>
      <p:ext uri="{BB962C8B-B14F-4D97-AF65-F5344CB8AC3E}">
        <p14:creationId xmlns:p14="http://schemas.microsoft.com/office/powerpoint/2010/main" val="55891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a:xfrm>
            <a:off x="628650" y="457200"/>
            <a:ext cx="7886700" cy="732019"/>
          </a:xfrm>
        </p:spPr>
        <p:txBody>
          <a:bodyPr/>
          <a:lstStyle/>
          <a:p>
            <a:pPr algn="ctr" eaLnBrk="1" hangingPunct="1"/>
            <a:r>
              <a:rPr lang="en-US" dirty="0"/>
              <a:t>Getting Started - Dates To Know</a:t>
            </a:r>
            <a:endParaRPr lang="en-US" altLang="en-US" b="1" dirty="0">
              <a:solidFill>
                <a:schemeClr val="accent1"/>
              </a:solidFill>
            </a:endParaRPr>
          </a:p>
        </p:txBody>
      </p:sp>
      <p:graphicFrame>
        <p:nvGraphicFramePr>
          <p:cNvPr id="2" name="Diagram 1">
            <a:extLst>
              <a:ext uri="{FF2B5EF4-FFF2-40B4-BE49-F238E27FC236}">
                <a16:creationId xmlns:a16="http://schemas.microsoft.com/office/drawing/2014/main" id="{6D744BA2-A1BC-3C49-988C-442D20399424}"/>
              </a:ext>
            </a:extLst>
          </p:cNvPr>
          <p:cNvGraphicFramePr/>
          <p:nvPr>
            <p:extLst>
              <p:ext uri="{D42A27DB-BD31-4B8C-83A1-F6EECF244321}">
                <p14:modId xmlns:p14="http://schemas.microsoft.com/office/powerpoint/2010/main" val="2276754984"/>
              </p:ext>
            </p:extLst>
          </p:nvPr>
        </p:nvGraphicFramePr>
        <p:xfrm>
          <a:off x="1524000" y="2895598"/>
          <a:ext cx="6096000" cy="1600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2" name="Diagram 31">
            <a:extLst>
              <a:ext uri="{FF2B5EF4-FFF2-40B4-BE49-F238E27FC236}">
                <a16:creationId xmlns:a16="http://schemas.microsoft.com/office/drawing/2014/main" id="{6FED19E9-21B9-0440-9A90-95EECE55F744}"/>
              </a:ext>
            </a:extLst>
          </p:cNvPr>
          <p:cNvGraphicFramePr/>
          <p:nvPr>
            <p:extLst>
              <p:ext uri="{D42A27DB-BD31-4B8C-83A1-F6EECF244321}">
                <p14:modId xmlns:p14="http://schemas.microsoft.com/office/powerpoint/2010/main" val="3634999185"/>
              </p:ext>
            </p:extLst>
          </p:nvPr>
        </p:nvGraphicFramePr>
        <p:xfrm>
          <a:off x="1524000" y="4724400"/>
          <a:ext cx="6096000" cy="1600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3" name="Picture 2">
            <a:extLst>
              <a:ext uri="{FF2B5EF4-FFF2-40B4-BE49-F238E27FC236}">
                <a16:creationId xmlns:a16="http://schemas.microsoft.com/office/drawing/2014/main" id="{1A25E2FC-4C3A-4F92-8B0F-2A9801348C5B}"/>
              </a:ext>
            </a:extLst>
          </p:cNvPr>
          <p:cNvPicPr>
            <a:picLocks noChangeAspect="1"/>
          </p:cNvPicPr>
          <p:nvPr/>
        </p:nvPicPr>
        <p:blipFill>
          <a:blip r:embed="rId13"/>
          <a:stretch>
            <a:fillRect/>
          </a:stretch>
        </p:blipFill>
        <p:spPr>
          <a:xfrm>
            <a:off x="1524000" y="1245517"/>
            <a:ext cx="6108721" cy="1447800"/>
          </a:xfrm>
          <a:prstGeom prst="rect">
            <a:avLst/>
          </a:prstGeom>
        </p:spPr>
      </p:pic>
    </p:spTree>
    <p:extLst>
      <p:ext uri="{BB962C8B-B14F-4D97-AF65-F5344CB8AC3E}">
        <p14:creationId xmlns:p14="http://schemas.microsoft.com/office/powerpoint/2010/main" val="203012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AF4BB86-E39E-A54E-BE67-7B06BEE95BD2}"/>
              </a:ext>
            </a:extLst>
          </p:cNvPr>
          <p:cNvSpPr>
            <a:spLocks noGrp="1" noChangeArrowheads="1"/>
          </p:cNvSpPr>
          <p:nvPr>
            <p:ph type="title"/>
          </p:nvPr>
        </p:nvSpPr>
        <p:spPr>
          <a:xfrm>
            <a:off x="628650" y="457200"/>
            <a:ext cx="7886700" cy="1219200"/>
          </a:xfrm>
        </p:spPr>
        <p:txBody>
          <a:bodyPr/>
          <a:lstStyle/>
          <a:p>
            <a:pPr algn="ctr" eaLnBrk="1" hangingPunct="1"/>
            <a:r>
              <a:rPr lang="en-US" dirty="0"/>
              <a:t>Important FTE Numbers</a:t>
            </a:r>
            <a:endParaRPr lang="en-US" altLang="en-US" b="1" dirty="0">
              <a:solidFill>
                <a:schemeClr val="accent1"/>
              </a:solidFill>
            </a:endParaRPr>
          </a:p>
        </p:txBody>
      </p:sp>
      <p:graphicFrame>
        <p:nvGraphicFramePr>
          <p:cNvPr id="37" name="Table 36">
            <a:extLst>
              <a:ext uri="{FF2B5EF4-FFF2-40B4-BE49-F238E27FC236}">
                <a16:creationId xmlns:a16="http://schemas.microsoft.com/office/drawing/2014/main" id="{BBAC5512-FB0C-AF49-9A5A-677F735A1148}"/>
              </a:ext>
            </a:extLst>
          </p:cNvPr>
          <p:cNvGraphicFramePr>
            <a:graphicFrameLocks noGrp="1"/>
          </p:cNvGraphicFramePr>
          <p:nvPr>
            <p:extLst>
              <p:ext uri="{D42A27DB-BD31-4B8C-83A1-F6EECF244321}">
                <p14:modId xmlns:p14="http://schemas.microsoft.com/office/powerpoint/2010/main" val="2438272889"/>
              </p:ext>
            </p:extLst>
          </p:nvPr>
        </p:nvGraphicFramePr>
        <p:xfrm>
          <a:off x="1524000" y="1828800"/>
          <a:ext cx="6096000" cy="3668488"/>
        </p:xfrm>
        <a:graphic>
          <a:graphicData uri="http://schemas.openxmlformats.org/drawingml/2006/table">
            <a:tbl>
              <a:tblPr firstRow="1" bandRow="1">
                <a:tableStyleId>{5A111915-BE36-4E01-A7E5-04B1672EAD32}</a:tableStyleId>
              </a:tblPr>
              <a:tblGrid>
                <a:gridCol w="5334000">
                  <a:extLst>
                    <a:ext uri="{9D8B030D-6E8A-4147-A177-3AD203B41FA5}">
                      <a16:colId xmlns:a16="http://schemas.microsoft.com/office/drawing/2014/main" val="2334431102"/>
                    </a:ext>
                  </a:extLst>
                </a:gridCol>
                <a:gridCol w="762000">
                  <a:extLst>
                    <a:ext uri="{9D8B030D-6E8A-4147-A177-3AD203B41FA5}">
                      <a16:colId xmlns:a16="http://schemas.microsoft.com/office/drawing/2014/main" val="1956372824"/>
                    </a:ext>
                  </a:extLst>
                </a:gridCol>
              </a:tblGrid>
              <a:tr h="533400">
                <a:tc>
                  <a:txBody>
                    <a:bodyPr/>
                    <a:lstStyle/>
                    <a:p>
                      <a:r>
                        <a:rPr lang="en-US" dirty="0"/>
                        <a:t>Employees</a:t>
                      </a:r>
                    </a:p>
                  </a:txBody>
                  <a:tcPr>
                    <a:solidFill>
                      <a:schemeClr val="tx2"/>
                    </a:solidFill>
                  </a:tcPr>
                </a:tc>
                <a:tc>
                  <a:txBody>
                    <a:bodyPr/>
                    <a:lstStyle/>
                    <a:p>
                      <a:pPr algn="ctr"/>
                      <a:r>
                        <a:rPr lang="en-US" dirty="0"/>
                        <a:t>Total</a:t>
                      </a:r>
                    </a:p>
                  </a:txBody>
                  <a:tcPr>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4070528297"/>
                  </a:ext>
                </a:extLst>
              </a:tr>
              <a:tr h="391886">
                <a:tc>
                  <a:txBody>
                    <a:bodyPr/>
                    <a:lstStyle/>
                    <a:p>
                      <a:r>
                        <a:rPr lang="en-US" dirty="0"/>
                        <a:t>FTE’s as of </a:t>
                      </a:r>
                      <a:r>
                        <a:rPr lang="en-US" b="1" dirty="0">
                          <a:solidFill>
                            <a:srgbClr val="0070C0"/>
                          </a:solidFill>
                        </a:rPr>
                        <a:t>Feb 15, 2020</a:t>
                      </a:r>
                    </a:p>
                  </a:txBody>
                  <a:tcPr>
                    <a:lnR w="12700" cap="flat" cmpd="sng" algn="ctr">
                      <a:solidFill>
                        <a:schemeClr val="tx2"/>
                      </a:solidFill>
                      <a:prstDash val="solid"/>
                      <a:round/>
                      <a:headEnd type="none" w="med" len="med"/>
                      <a:tailEnd type="none" w="med" len="med"/>
                    </a:lnR>
                    <a:solidFill>
                      <a:schemeClr val="bg1"/>
                    </a:solidFill>
                  </a:tcPr>
                </a:tc>
                <a:tc>
                  <a:txBody>
                    <a:bodyPr/>
                    <a:lstStyle/>
                    <a:p>
                      <a:pPr algn="ctr"/>
                      <a:endParaRPr lang="en-US" b="1" dirty="0">
                        <a:solidFill>
                          <a:schemeClr val="bg1">
                            <a:lumMod val="75000"/>
                          </a:schemeClr>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AF1F6"/>
                    </a:solidFill>
                  </a:tcPr>
                </a:tc>
                <a:extLst>
                  <a:ext uri="{0D108BD9-81ED-4DB2-BD59-A6C34878D82A}">
                    <a16:rowId xmlns:a16="http://schemas.microsoft.com/office/drawing/2014/main" val="2698719159"/>
                  </a:ext>
                </a:extLst>
              </a:tr>
              <a:tr h="391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FTE’s as of Date of Loan Application</a:t>
                      </a:r>
                    </a:p>
                  </a:txBody>
                  <a:tcPr>
                    <a:lnR w="12700" cap="flat" cmpd="sng" algn="ctr">
                      <a:solidFill>
                        <a:schemeClr val="tx2"/>
                      </a:solidFill>
                      <a:prstDash val="solid"/>
                      <a:round/>
                      <a:headEnd type="none" w="med" len="med"/>
                      <a:tailEnd type="none" w="med" len="med"/>
                    </a:lnR>
                    <a:solidFill>
                      <a:schemeClr val="bg1"/>
                    </a:solidFill>
                  </a:tcPr>
                </a:tc>
                <a:tc>
                  <a:txBody>
                    <a:bodyPr/>
                    <a:lstStyle/>
                    <a:p>
                      <a:pPr algn="ctr"/>
                      <a:endParaRPr lang="en-US" b="1" dirty="0">
                        <a:solidFill>
                          <a:schemeClr val="bg1">
                            <a:lumMod val="75000"/>
                          </a:schemeClr>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AF1F6"/>
                    </a:solidFill>
                  </a:tcPr>
                </a:tc>
                <a:extLst>
                  <a:ext uri="{0D108BD9-81ED-4DB2-BD59-A6C34878D82A}">
                    <a16:rowId xmlns:a16="http://schemas.microsoft.com/office/drawing/2014/main" val="3175377342"/>
                  </a:ext>
                </a:extLst>
              </a:tr>
              <a:tr h="391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FTE’s as of Date of Forgiveness Application</a:t>
                      </a:r>
                    </a:p>
                  </a:txBody>
                  <a:tcPr>
                    <a:lnR w="12700" cap="flat" cmpd="sng" algn="ctr">
                      <a:solidFill>
                        <a:schemeClr val="tx2"/>
                      </a:solidFill>
                      <a:prstDash val="solid"/>
                      <a:round/>
                      <a:headEnd type="none" w="med" len="med"/>
                      <a:tailEnd type="none" w="med" len="med"/>
                    </a:lnR>
                    <a:solidFill>
                      <a:schemeClr val="bg1"/>
                    </a:solidFill>
                  </a:tcPr>
                </a:tc>
                <a:tc>
                  <a:txBody>
                    <a:bodyPr/>
                    <a:lstStyle/>
                    <a:p>
                      <a:pPr algn="ctr"/>
                      <a:endParaRPr lang="en-US" b="1" dirty="0">
                        <a:solidFill>
                          <a:schemeClr val="bg1">
                            <a:lumMod val="75000"/>
                          </a:schemeClr>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AF1F6"/>
                    </a:solidFill>
                  </a:tcPr>
                </a:tc>
                <a:extLst>
                  <a:ext uri="{0D108BD9-81ED-4DB2-BD59-A6C34878D82A}">
                    <a16:rowId xmlns:a16="http://schemas.microsoft.com/office/drawing/2014/main" val="1900376952"/>
                  </a:ext>
                </a:extLst>
              </a:tr>
              <a:tr h="391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Average FTE’s During Covered Period or Alternative Payroll Covered </a:t>
                      </a:r>
                    </a:p>
                  </a:txBody>
                  <a:tcPr>
                    <a:lnR w="12700" cap="flat" cmpd="sng" algn="ctr">
                      <a:solidFill>
                        <a:schemeClr val="tx2"/>
                      </a:solidFill>
                      <a:prstDash val="solid"/>
                      <a:round/>
                      <a:headEnd type="none" w="med" len="med"/>
                      <a:tailEnd type="none" w="med" len="med"/>
                    </a:lnR>
                    <a:solidFill>
                      <a:schemeClr val="bg1"/>
                    </a:solidFill>
                  </a:tcPr>
                </a:tc>
                <a:tc>
                  <a:txBody>
                    <a:bodyPr/>
                    <a:lstStyle/>
                    <a:p>
                      <a:pPr algn="ctr"/>
                      <a:endParaRPr lang="en-US" b="1" dirty="0">
                        <a:solidFill>
                          <a:schemeClr val="bg1">
                            <a:lumMod val="75000"/>
                          </a:schemeClr>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AF1F6"/>
                    </a:solidFill>
                  </a:tcPr>
                </a:tc>
                <a:extLst>
                  <a:ext uri="{0D108BD9-81ED-4DB2-BD59-A6C34878D82A}">
                    <a16:rowId xmlns:a16="http://schemas.microsoft.com/office/drawing/2014/main" val="4148973659"/>
                  </a:ext>
                </a:extLst>
              </a:tr>
              <a:tr h="391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FTE’s as of End of Covered Period or Alternative Payroll Period</a:t>
                      </a:r>
                    </a:p>
                  </a:txBody>
                  <a:tcPr>
                    <a:lnR w="12700" cap="flat" cmpd="sng" algn="ctr">
                      <a:solidFill>
                        <a:schemeClr val="tx2"/>
                      </a:solidFill>
                      <a:prstDash val="solid"/>
                      <a:round/>
                      <a:headEnd type="none" w="med" len="med"/>
                      <a:tailEnd type="none" w="med" len="med"/>
                    </a:lnR>
                    <a:solidFill>
                      <a:schemeClr val="bg1"/>
                    </a:solidFill>
                  </a:tcPr>
                </a:tc>
                <a:tc>
                  <a:txBody>
                    <a:bodyPr/>
                    <a:lstStyle/>
                    <a:p>
                      <a:pPr algn="ctr"/>
                      <a:endParaRPr lang="en-US" b="1" dirty="0">
                        <a:solidFill>
                          <a:schemeClr val="bg1">
                            <a:lumMod val="75000"/>
                          </a:schemeClr>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AF1F6"/>
                    </a:solidFill>
                  </a:tcPr>
                </a:tc>
                <a:extLst>
                  <a:ext uri="{0D108BD9-81ED-4DB2-BD59-A6C34878D82A}">
                    <a16:rowId xmlns:a16="http://schemas.microsoft.com/office/drawing/2014/main" val="3628001372"/>
                  </a:ext>
                </a:extLst>
              </a:tr>
              <a:tr h="391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mn-lt"/>
                          <a:ea typeface="+mn-ea"/>
                          <a:cs typeface="+mn-cs"/>
                        </a:rPr>
                        <a:t>FTE’s on June 30, 2020</a:t>
                      </a:r>
                    </a:p>
                  </a:txBody>
                  <a:tcPr>
                    <a:lnR w="12700" cap="flat" cmpd="sng" algn="ctr">
                      <a:solidFill>
                        <a:schemeClr val="tx2"/>
                      </a:solidFill>
                      <a:prstDash val="solid"/>
                      <a:round/>
                      <a:headEnd type="none" w="med" len="med"/>
                      <a:tailEnd type="none" w="med" len="med"/>
                    </a:lnR>
                    <a:solidFill>
                      <a:schemeClr val="bg1"/>
                    </a:solidFill>
                  </a:tcPr>
                </a:tc>
                <a:tc>
                  <a:txBody>
                    <a:bodyPr/>
                    <a:lstStyle/>
                    <a:p>
                      <a:pPr algn="ctr"/>
                      <a:endParaRPr lang="en-US" b="1" dirty="0">
                        <a:solidFill>
                          <a:schemeClr val="bg1">
                            <a:lumMod val="75000"/>
                          </a:schemeClr>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AF1F6"/>
                    </a:solidFill>
                  </a:tcPr>
                </a:tc>
                <a:extLst>
                  <a:ext uri="{0D108BD9-81ED-4DB2-BD59-A6C34878D82A}">
                    <a16:rowId xmlns:a16="http://schemas.microsoft.com/office/drawing/2014/main" val="1409409169"/>
                  </a:ext>
                </a:extLst>
              </a:tr>
              <a:tr h="391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Average FTE </a:t>
                      </a:r>
                      <a:r>
                        <a:rPr lang="en-US" sz="1400" b="1" dirty="0">
                          <a:solidFill>
                            <a:srgbClr val="0070C0"/>
                          </a:solidFill>
                        </a:rPr>
                        <a:t>Feb 15, 2019</a:t>
                      </a:r>
                      <a:r>
                        <a:rPr lang="en-US" sz="1400" b="1" dirty="0"/>
                        <a:t> </a:t>
                      </a:r>
                      <a:r>
                        <a:rPr lang="en-US" sz="1400" dirty="0"/>
                        <a:t>thru </a:t>
                      </a:r>
                      <a:r>
                        <a:rPr lang="en-US" sz="1400" b="1" dirty="0">
                          <a:solidFill>
                            <a:srgbClr val="0070C0"/>
                          </a:solidFill>
                        </a:rPr>
                        <a:t>Jun 30, 2019 (Base Period)</a:t>
                      </a:r>
                    </a:p>
                  </a:txBody>
                  <a:tcPr>
                    <a:lnR w="12700" cap="flat" cmpd="sng" algn="ctr">
                      <a:solidFill>
                        <a:schemeClr val="tx2"/>
                      </a:solidFill>
                      <a:prstDash val="solid"/>
                      <a:round/>
                      <a:headEnd type="none" w="med" len="med"/>
                      <a:tailEnd type="none" w="med" len="med"/>
                    </a:lnR>
                    <a:solidFill>
                      <a:schemeClr val="bg1"/>
                    </a:solidFill>
                  </a:tcPr>
                </a:tc>
                <a:tc>
                  <a:txBody>
                    <a:bodyPr/>
                    <a:lstStyle/>
                    <a:p>
                      <a:pPr algn="ctr"/>
                      <a:endParaRPr lang="en-US" sz="1350" b="1" kern="1200" dirty="0">
                        <a:solidFill>
                          <a:schemeClr val="bg1">
                            <a:lumMod val="75000"/>
                          </a:schemeClr>
                        </a:solidFill>
                        <a:latin typeface="+mn-lt"/>
                        <a:ea typeface="+mn-ea"/>
                        <a:cs typeface="+mn-cs"/>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AF1F6"/>
                    </a:solidFill>
                  </a:tcPr>
                </a:tc>
                <a:extLst>
                  <a:ext uri="{0D108BD9-81ED-4DB2-BD59-A6C34878D82A}">
                    <a16:rowId xmlns:a16="http://schemas.microsoft.com/office/drawing/2014/main" val="770152631"/>
                  </a:ext>
                </a:extLst>
              </a:tr>
              <a:tr h="391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Average FTE </a:t>
                      </a:r>
                      <a:r>
                        <a:rPr lang="en-US" sz="1400" b="1" dirty="0">
                          <a:solidFill>
                            <a:srgbClr val="0070C0"/>
                          </a:solidFill>
                        </a:rPr>
                        <a:t>Jan 1, 2020</a:t>
                      </a:r>
                      <a:r>
                        <a:rPr lang="en-US" sz="1400" b="1" dirty="0"/>
                        <a:t> </a:t>
                      </a:r>
                      <a:r>
                        <a:rPr lang="en-US" sz="1400" dirty="0"/>
                        <a:t>thru </a:t>
                      </a:r>
                      <a:r>
                        <a:rPr lang="en-US" sz="1400" b="1" dirty="0">
                          <a:solidFill>
                            <a:srgbClr val="0070C0"/>
                          </a:solidFill>
                        </a:rPr>
                        <a:t>Feb 29, 2020    (Base Period) </a:t>
                      </a:r>
                    </a:p>
                  </a:txBody>
                  <a:tcPr>
                    <a:lnR w="12700" cap="flat" cmpd="sng" algn="ctr">
                      <a:solidFill>
                        <a:schemeClr val="tx2"/>
                      </a:solidFill>
                      <a:prstDash val="solid"/>
                      <a:round/>
                      <a:headEnd type="none" w="med" len="med"/>
                      <a:tailEnd type="none" w="med" len="med"/>
                    </a:lnR>
                    <a:solidFill>
                      <a:schemeClr val="bg1"/>
                    </a:solidFill>
                  </a:tcPr>
                </a:tc>
                <a:tc>
                  <a:txBody>
                    <a:bodyPr/>
                    <a:lstStyle/>
                    <a:p>
                      <a:pPr algn="ctr"/>
                      <a:endParaRPr lang="en-US" b="1" dirty="0">
                        <a:solidFill>
                          <a:schemeClr val="bg1">
                            <a:lumMod val="75000"/>
                          </a:schemeClr>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AF1F6"/>
                    </a:solidFill>
                  </a:tcPr>
                </a:tc>
                <a:extLst>
                  <a:ext uri="{0D108BD9-81ED-4DB2-BD59-A6C34878D82A}">
                    <a16:rowId xmlns:a16="http://schemas.microsoft.com/office/drawing/2014/main" val="3021941111"/>
                  </a:ext>
                </a:extLst>
              </a:tr>
            </a:tbl>
          </a:graphicData>
        </a:graphic>
      </p:graphicFrame>
      <p:sp>
        <p:nvSpPr>
          <p:cNvPr id="44" name="Content Placeholder 2">
            <a:extLst>
              <a:ext uri="{FF2B5EF4-FFF2-40B4-BE49-F238E27FC236}">
                <a16:creationId xmlns:a16="http://schemas.microsoft.com/office/drawing/2014/main" id="{48AB58D2-B289-7143-B04B-0DD568BB3255}"/>
              </a:ext>
            </a:extLst>
          </p:cNvPr>
          <p:cNvSpPr>
            <a:spLocks noGrp="1"/>
          </p:cNvSpPr>
          <p:nvPr>
            <p:ph idx="1"/>
          </p:nvPr>
        </p:nvSpPr>
        <p:spPr>
          <a:xfrm>
            <a:off x="628650" y="5181599"/>
            <a:ext cx="7886700" cy="1219201"/>
          </a:xfrm>
        </p:spPr>
        <p:txBody>
          <a:bodyPr rtlCol="0">
            <a:noAutofit/>
          </a:bodyPr>
          <a:lstStyle/>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119694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63260-B9D2-4F90-A916-FDC9771ED692}"/>
              </a:ext>
            </a:extLst>
          </p:cNvPr>
          <p:cNvSpPr>
            <a:spLocks noGrp="1"/>
          </p:cNvSpPr>
          <p:nvPr>
            <p:ph type="title"/>
          </p:nvPr>
        </p:nvSpPr>
        <p:spPr/>
        <p:txBody>
          <a:bodyPr/>
          <a:lstStyle/>
          <a:p>
            <a:pPr algn="ctr"/>
            <a:r>
              <a:rPr lang="en-US" sz="2800" dirty="0"/>
              <a:t>Loan Forgiveness Calculation Form (Page 3)</a:t>
            </a:r>
          </a:p>
        </p:txBody>
      </p:sp>
      <p:pic>
        <p:nvPicPr>
          <p:cNvPr id="6" name="Content Placeholder 5">
            <a:extLst>
              <a:ext uri="{FF2B5EF4-FFF2-40B4-BE49-F238E27FC236}">
                <a16:creationId xmlns:a16="http://schemas.microsoft.com/office/drawing/2014/main" id="{CB5858DD-CB69-441E-953C-4BC8879965CB}"/>
              </a:ext>
            </a:extLst>
          </p:cNvPr>
          <p:cNvPicPr>
            <a:picLocks noGrp="1" noChangeAspect="1"/>
          </p:cNvPicPr>
          <p:nvPr>
            <p:ph idx="1"/>
          </p:nvPr>
        </p:nvPicPr>
        <p:blipFill>
          <a:blip r:embed="rId3"/>
          <a:stretch>
            <a:fillRect/>
          </a:stretch>
        </p:blipFill>
        <p:spPr>
          <a:xfrm>
            <a:off x="1143000" y="1447800"/>
            <a:ext cx="7467600" cy="4953000"/>
          </a:xfrm>
          <a:prstGeom prst="rect">
            <a:avLst/>
          </a:prstGeom>
        </p:spPr>
      </p:pic>
    </p:spTree>
    <p:extLst>
      <p:ext uri="{BB962C8B-B14F-4D97-AF65-F5344CB8AC3E}">
        <p14:creationId xmlns:p14="http://schemas.microsoft.com/office/powerpoint/2010/main" val="740347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63260-B9D2-4F90-A916-FDC9771ED692}"/>
              </a:ext>
            </a:extLst>
          </p:cNvPr>
          <p:cNvSpPr>
            <a:spLocks noGrp="1"/>
          </p:cNvSpPr>
          <p:nvPr>
            <p:ph type="title"/>
          </p:nvPr>
        </p:nvSpPr>
        <p:spPr>
          <a:xfrm>
            <a:off x="628650" y="365125"/>
            <a:ext cx="7886700" cy="1325563"/>
          </a:xfrm>
        </p:spPr>
        <p:txBody>
          <a:bodyPr vert="horz" lIns="91440" tIns="45720" rIns="91440" bIns="45720" rtlCol="0" anchor="ctr">
            <a:normAutofit/>
          </a:bodyPr>
          <a:lstStyle/>
          <a:p>
            <a:pPr algn="ctr" defTabSz="914400" eaLnBrk="1" hangingPunct="1"/>
            <a:r>
              <a:rPr lang="en-US" sz="3600" dirty="0">
                <a:solidFill>
                  <a:schemeClr val="tx1"/>
                </a:solidFill>
              </a:rPr>
              <a:t>Loan Forgiveness Calculation Form</a:t>
            </a:r>
            <a:br>
              <a:rPr lang="en-US" sz="3600" dirty="0">
                <a:solidFill>
                  <a:schemeClr val="tx1"/>
                </a:solidFill>
              </a:rPr>
            </a:br>
            <a:r>
              <a:rPr lang="en-US" sz="3600" dirty="0">
                <a:solidFill>
                  <a:schemeClr val="tx1"/>
                </a:solidFill>
              </a:rPr>
              <a:t>Payroll and Non-Payroll Costs</a:t>
            </a:r>
          </a:p>
        </p:txBody>
      </p:sp>
      <p:pic>
        <p:nvPicPr>
          <p:cNvPr id="5" name="Content Placeholder 4">
            <a:extLst>
              <a:ext uri="{FF2B5EF4-FFF2-40B4-BE49-F238E27FC236}">
                <a16:creationId xmlns:a16="http://schemas.microsoft.com/office/drawing/2014/main" id="{65DB4696-807C-45AF-93BF-E9DF81E6C883}"/>
              </a:ext>
            </a:extLst>
          </p:cNvPr>
          <p:cNvPicPr>
            <a:picLocks noGrp="1" noChangeAspect="1"/>
          </p:cNvPicPr>
          <p:nvPr>
            <p:ph idx="1"/>
          </p:nvPr>
        </p:nvPicPr>
        <p:blipFill rotWithShape="1">
          <a:blip r:embed="rId2"/>
          <a:srcRect r="2" b="8511"/>
          <a:stretch/>
        </p:blipFill>
        <p:spPr>
          <a:xfrm>
            <a:off x="621506" y="1825626"/>
            <a:ext cx="7893844" cy="4351338"/>
          </a:xfrm>
          <a:prstGeom prst="rect">
            <a:avLst/>
          </a:prstGeom>
        </p:spPr>
      </p:pic>
    </p:spTree>
    <p:extLst>
      <p:ext uri="{BB962C8B-B14F-4D97-AF65-F5344CB8AC3E}">
        <p14:creationId xmlns:p14="http://schemas.microsoft.com/office/powerpoint/2010/main" val="2811170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6D0A4-B341-4C37-B075-4F091307E1B1}"/>
              </a:ext>
            </a:extLst>
          </p:cNvPr>
          <p:cNvSpPr>
            <a:spLocks noGrp="1"/>
          </p:cNvSpPr>
          <p:nvPr>
            <p:ph type="title"/>
          </p:nvPr>
        </p:nvSpPr>
        <p:spPr>
          <a:xfrm>
            <a:off x="628650" y="365125"/>
            <a:ext cx="7886700" cy="1325563"/>
          </a:xfrm>
        </p:spPr>
        <p:txBody>
          <a:bodyPr vert="horz" lIns="91440" tIns="45720" rIns="91440" bIns="45720" rtlCol="0" anchor="ctr">
            <a:normAutofit fontScale="90000"/>
          </a:bodyPr>
          <a:lstStyle/>
          <a:p>
            <a:pPr algn="ctr" defTabSz="914400" eaLnBrk="1" hangingPunct="1"/>
            <a:r>
              <a:rPr lang="en-US" sz="3600" dirty="0">
                <a:solidFill>
                  <a:schemeClr val="tx1"/>
                </a:solidFill>
              </a:rPr>
              <a:t>Loan Forgiveness Calculation Form</a:t>
            </a:r>
            <a:br>
              <a:rPr lang="en-US" sz="3600" dirty="0">
                <a:solidFill>
                  <a:schemeClr val="tx1"/>
                </a:solidFill>
              </a:rPr>
            </a:br>
            <a:r>
              <a:rPr lang="en-US" sz="3600" dirty="0">
                <a:solidFill>
                  <a:schemeClr val="tx1"/>
                </a:solidFill>
              </a:rPr>
              <a:t>Adjustments for FTE and Wage Reductions</a:t>
            </a:r>
          </a:p>
        </p:txBody>
      </p:sp>
      <p:pic>
        <p:nvPicPr>
          <p:cNvPr id="6" name="Content Placeholder 5">
            <a:extLst>
              <a:ext uri="{FF2B5EF4-FFF2-40B4-BE49-F238E27FC236}">
                <a16:creationId xmlns:a16="http://schemas.microsoft.com/office/drawing/2014/main" id="{7F0A3C4F-0364-4EA6-9713-9304236B76F9}"/>
              </a:ext>
            </a:extLst>
          </p:cNvPr>
          <p:cNvPicPr>
            <a:picLocks noGrp="1" noChangeAspect="1"/>
          </p:cNvPicPr>
          <p:nvPr>
            <p:ph idx="1"/>
          </p:nvPr>
        </p:nvPicPr>
        <p:blipFill rotWithShape="1">
          <a:blip r:embed="rId2"/>
          <a:srcRect t="6078" r="2" b="2433"/>
          <a:stretch/>
        </p:blipFill>
        <p:spPr>
          <a:xfrm>
            <a:off x="621506" y="1825626"/>
            <a:ext cx="7893844" cy="4351338"/>
          </a:xfrm>
          <a:prstGeom prst="rect">
            <a:avLst/>
          </a:prstGeom>
        </p:spPr>
      </p:pic>
    </p:spTree>
    <p:extLst>
      <p:ext uri="{BB962C8B-B14F-4D97-AF65-F5344CB8AC3E}">
        <p14:creationId xmlns:p14="http://schemas.microsoft.com/office/powerpoint/2010/main" val="337791674"/>
      </p:ext>
    </p:extLst>
  </p:cSld>
  <p:clrMapOvr>
    <a:masterClrMapping/>
  </p:clrMapOvr>
</p:sld>
</file>

<file path=ppt/theme/theme1.xml><?xml version="1.0" encoding="utf-8"?>
<a:theme xmlns:a="http://schemas.openxmlformats.org/drawingml/2006/main" name="Office Theme">
  <a:themeElements>
    <a:clrScheme name="Custom 1">
      <a:dk1>
        <a:srgbClr val="00284D"/>
      </a:dk1>
      <a:lt1>
        <a:srgbClr val="FFFFFF"/>
      </a:lt1>
      <a:dk2>
        <a:srgbClr val="00284D"/>
      </a:dk2>
      <a:lt2>
        <a:srgbClr val="E7E6E6"/>
      </a:lt2>
      <a:accent1>
        <a:srgbClr val="0077BD"/>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1060</Words>
  <Application>Microsoft Office PowerPoint</Application>
  <PresentationFormat>On-screen Show (4:3)</PresentationFormat>
  <Paragraphs>159</Paragraphs>
  <Slides>26</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Constantia</vt:lpstr>
      <vt:lpstr>Franklin Gothic Book</vt:lpstr>
      <vt:lpstr>Office Theme</vt:lpstr>
      <vt:lpstr>PowerPoint Presentation</vt:lpstr>
      <vt:lpstr>Thank you for joining the  TSB Business Speaker Series</vt:lpstr>
      <vt:lpstr>PPP Forgiveness Workflow for TSB Clients</vt:lpstr>
      <vt:lpstr>SBA Loan Forgiveness Application</vt:lpstr>
      <vt:lpstr>Getting Started - Dates To Know</vt:lpstr>
      <vt:lpstr>Important FTE Numbers</vt:lpstr>
      <vt:lpstr>Loan Forgiveness Calculation Form (Page 3)</vt:lpstr>
      <vt:lpstr>Loan Forgiveness Calculation Form Payroll and Non-Payroll Costs</vt:lpstr>
      <vt:lpstr>Loan Forgiveness Calculation Form Adjustments for FTE and Wage Reductions</vt:lpstr>
      <vt:lpstr>Loan Forgiveness Calculation Form Forgiveness Calculation </vt:lpstr>
      <vt:lpstr>Calculate Payroll Costs </vt:lpstr>
      <vt:lpstr>Payroll Costs</vt:lpstr>
      <vt:lpstr>Payroll Costs – Sch A (page 6)</vt:lpstr>
      <vt:lpstr>Payroll Costs</vt:lpstr>
      <vt:lpstr>Payroll Documentation</vt:lpstr>
      <vt:lpstr>Non Payroll Costs</vt:lpstr>
      <vt:lpstr>Non-Payroll Costs</vt:lpstr>
      <vt:lpstr>Non-Payroll Documentation</vt:lpstr>
      <vt:lpstr>Loan Forgiveness Calculation Form Adjustments for FTE and Wage Reductions</vt:lpstr>
      <vt:lpstr>Reductions in Compensation in Excess of 25% for Any Individual Whose 2019 Compensation was Less than $100,000</vt:lpstr>
      <vt:lpstr>PowerPoint Presentation</vt:lpstr>
      <vt:lpstr>Forgiveness Amounts May Be Reduced Based on Reduction in Employee Headcounts or Salary Reductions of 25% or More for an Individual Employee</vt:lpstr>
      <vt:lpstr>FTE Reduction Calculation –Sch A (Page 6)</vt:lpstr>
      <vt:lpstr>Safe Harbor - Reductions Eliminated</vt:lpstr>
      <vt:lpstr>Loan Forgiveness Calculation Form Forgiveness Calculation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Jones</dc:creator>
  <cp:lastModifiedBy>Chris Jones</cp:lastModifiedBy>
  <cp:revision>11</cp:revision>
  <cp:lastPrinted>2020-05-20T22:20:23Z</cp:lastPrinted>
  <dcterms:created xsi:type="dcterms:W3CDTF">2020-05-20T20:07:48Z</dcterms:created>
  <dcterms:modified xsi:type="dcterms:W3CDTF">2020-05-20T22:38:58Z</dcterms:modified>
</cp:coreProperties>
</file>